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4" r:id="rId4"/>
    <p:sldId id="271" r:id="rId5"/>
    <p:sldId id="268" r:id="rId6"/>
    <p:sldId id="269" r:id="rId7"/>
    <p:sldId id="270" r:id="rId8"/>
    <p:sldId id="262" r:id="rId9"/>
    <p:sldId id="263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27.wmf"/><Relationship Id="rId2" Type="http://schemas.openxmlformats.org/officeDocument/2006/relationships/image" Target="../media/image12.wmf"/><Relationship Id="rId16" Type="http://schemas.openxmlformats.org/officeDocument/2006/relationships/image" Target="../media/image26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21" Type="http://schemas.openxmlformats.org/officeDocument/2006/relationships/image" Target="../media/image48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20" Type="http://schemas.openxmlformats.org/officeDocument/2006/relationships/image" Target="../media/image47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2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28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E7557-3D07-4348-8974-B4CDB2B28FE9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1640E-ECA0-4AD9-84C6-DC2F18267E8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19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2408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EB5132-8190-48AD-BECF-E3D28CEF2328}" type="slidenum">
              <a:rPr lang="en-CA"/>
              <a:pPr eaLnBrk="1" hangingPunct="1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38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096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713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905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0888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888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540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24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640E-ECA0-4AD9-84C6-DC2F18267E8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354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97B05D-04E1-44BD-976E-24A9FC254B35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682BAE-A674-42C3-91D9-BCC6F6DDE5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image" Target="../media/image80.wmf"/><Relationship Id="rId18" Type="http://schemas.openxmlformats.org/officeDocument/2006/relationships/oleObject" Target="../embeddings/oleObject99.bin"/><Relationship Id="rId26" Type="http://schemas.openxmlformats.org/officeDocument/2006/relationships/image" Target="../media/image86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6.bin"/><Relationship Id="rId17" Type="http://schemas.openxmlformats.org/officeDocument/2006/relationships/image" Target="../media/image82.wmf"/><Relationship Id="rId25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8.bin"/><Relationship Id="rId20" Type="http://schemas.openxmlformats.org/officeDocument/2006/relationships/oleObject" Target="../embeddings/oleObject100.bin"/><Relationship Id="rId29" Type="http://schemas.openxmlformats.org/officeDocument/2006/relationships/hyperlink" Target="http://www.shodor.org/interactivate/activities/SurfaceAreaAndVolume/" TargetMode="Externa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79.wmf"/><Relationship Id="rId24" Type="http://schemas.openxmlformats.org/officeDocument/2006/relationships/image" Target="../media/image85.wmf"/><Relationship Id="rId5" Type="http://schemas.openxmlformats.org/officeDocument/2006/relationships/image" Target="../media/image77.wmf"/><Relationship Id="rId15" Type="http://schemas.openxmlformats.org/officeDocument/2006/relationships/image" Target="../media/image81.wmf"/><Relationship Id="rId23" Type="http://schemas.openxmlformats.org/officeDocument/2006/relationships/oleObject" Target="../embeddings/oleObject102.bin"/><Relationship Id="rId28" Type="http://schemas.openxmlformats.org/officeDocument/2006/relationships/image" Target="../media/image87.wmf"/><Relationship Id="rId10" Type="http://schemas.openxmlformats.org/officeDocument/2006/relationships/oleObject" Target="../embeddings/oleObject95.bin"/><Relationship Id="rId19" Type="http://schemas.openxmlformats.org/officeDocument/2006/relationships/image" Target="../media/image83.wmf"/><Relationship Id="rId4" Type="http://schemas.openxmlformats.org/officeDocument/2006/relationships/oleObject" Target="../embeddings/oleObject91.bin"/><Relationship Id="rId9" Type="http://schemas.openxmlformats.org/officeDocument/2006/relationships/image" Target="../media/image78.wmf"/><Relationship Id="rId14" Type="http://schemas.openxmlformats.org/officeDocument/2006/relationships/oleObject" Target="../embeddings/oleObject97.bin"/><Relationship Id="rId22" Type="http://schemas.openxmlformats.org/officeDocument/2006/relationships/image" Target="../media/image84.wmf"/><Relationship Id="rId27" Type="http://schemas.openxmlformats.org/officeDocument/2006/relationships/oleObject" Target="../embeddings/oleObject10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21.bin"/><Relationship Id="rId34" Type="http://schemas.openxmlformats.org/officeDocument/2006/relationships/image" Target="../media/image25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7.bin"/><Relationship Id="rId38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4.wmf"/><Relationship Id="rId24" Type="http://schemas.openxmlformats.org/officeDocument/2006/relationships/image" Target="../media/image20.wmf"/><Relationship Id="rId32" Type="http://schemas.openxmlformats.org/officeDocument/2006/relationships/image" Target="../media/image24.wmf"/><Relationship Id="rId37" Type="http://schemas.openxmlformats.org/officeDocument/2006/relationships/oleObject" Target="../embeddings/oleObject29.bin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2.wmf"/><Relationship Id="rId36" Type="http://schemas.openxmlformats.org/officeDocument/2006/relationships/image" Target="../media/image26.wmf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3.wmf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3.wmf"/><Relationship Id="rId35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9" Type="http://schemas.openxmlformats.org/officeDocument/2006/relationships/image" Target="../media/image44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6.wmf"/><Relationship Id="rId34" Type="http://schemas.openxmlformats.org/officeDocument/2006/relationships/oleObject" Target="../embeddings/oleObject46.bin"/><Relationship Id="rId42" Type="http://schemas.openxmlformats.org/officeDocument/2006/relationships/image" Target="../media/image45.wmf"/><Relationship Id="rId47" Type="http://schemas.openxmlformats.org/officeDocument/2006/relationships/oleObject" Target="../embeddings/oleObject53.bin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4.wmf"/><Relationship Id="rId25" Type="http://schemas.openxmlformats.org/officeDocument/2006/relationships/image" Target="../media/image38.wmf"/><Relationship Id="rId33" Type="http://schemas.openxmlformats.org/officeDocument/2006/relationships/oleObject" Target="../embeddings/oleObject45.bin"/><Relationship Id="rId38" Type="http://schemas.openxmlformats.org/officeDocument/2006/relationships/oleObject" Target="../embeddings/oleObject48.bin"/><Relationship Id="rId46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40.wmf"/><Relationship Id="rId41" Type="http://schemas.openxmlformats.org/officeDocument/2006/relationships/oleObject" Target="../embeddings/oleObject5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1.wmf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4.bin"/><Relationship Id="rId37" Type="http://schemas.openxmlformats.org/officeDocument/2006/relationships/image" Target="../media/image43.wmf"/><Relationship Id="rId40" Type="http://schemas.openxmlformats.org/officeDocument/2006/relationships/oleObject" Target="../embeddings/oleObject49.bin"/><Relationship Id="rId45" Type="http://schemas.openxmlformats.org/officeDocument/2006/relationships/oleObject" Target="../embeddings/oleObject52.bin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23" Type="http://schemas.openxmlformats.org/officeDocument/2006/relationships/image" Target="../media/image37.wmf"/><Relationship Id="rId28" Type="http://schemas.openxmlformats.org/officeDocument/2006/relationships/oleObject" Target="../embeddings/oleObject42.bin"/><Relationship Id="rId36" Type="http://schemas.openxmlformats.org/officeDocument/2006/relationships/oleObject" Target="../embeddings/oleObject47.bin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5.wmf"/><Relationship Id="rId31" Type="http://schemas.openxmlformats.org/officeDocument/2006/relationships/image" Target="../media/image41.wmf"/><Relationship Id="rId44" Type="http://schemas.openxmlformats.org/officeDocument/2006/relationships/image" Target="../media/image46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39.wmf"/><Relationship Id="rId30" Type="http://schemas.openxmlformats.org/officeDocument/2006/relationships/oleObject" Target="../embeddings/oleObject43.bin"/><Relationship Id="rId35" Type="http://schemas.openxmlformats.org/officeDocument/2006/relationships/image" Target="../media/image42.wmf"/><Relationship Id="rId43" Type="http://schemas.openxmlformats.org/officeDocument/2006/relationships/oleObject" Target="../embeddings/oleObject51.bin"/><Relationship Id="rId48" Type="http://schemas.openxmlformats.org/officeDocument/2006/relationships/image" Target="../media/image4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62.jpeg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5.wmf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1.wmf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33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58.bin"/><Relationship Id="rId24" Type="http://schemas.openxmlformats.org/officeDocument/2006/relationships/oleObject" Target="../embeddings/oleObject64.bin"/><Relationship Id="rId32" Type="http://schemas.openxmlformats.org/officeDocument/2006/relationships/oleObject" Target="../embeddings/oleObject68.bin"/><Relationship Id="rId5" Type="http://schemas.openxmlformats.org/officeDocument/2006/relationships/image" Target="../media/image28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66.bin"/><Relationship Id="rId10" Type="http://schemas.openxmlformats.org/officeDocument/2006/relationships/image" Target="../media/image50.wmf"/><Relationship Id="rId19" Type="http://schemas.openxmlformats.org/officeDocument/2006/relationships/image" Target="../media/image54.wmf"/><Relationship Id="rId31" Type="http://schemas.openxmlformats.org/officeDocument/2006/relationships/image" Target="../media/image60.wmf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6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66.wmf"/><Relationship Id="rId26" Type="http://schemas.openxmlformats.org/officeDocument/2006/relationships/image" Target="../media/image70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80.bin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74.bin"/><Relationship Id="rId17" Type="http://schemas.openxmlformats.org/officeDocument/2006/relationships/oleObject" Target="../embeddings/oleObject78.bin"/><Relationship Id="rId25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69.wmf"/><Relationship Id="rId5" Type="http://schemas.openxmlformats.org/officeDocument/2006/relationships/image" Target="../media/image28.wmf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71.wmf"/><Relationship Id="rId10" Type="http://schemas.openxmlformats.org/officeDocument/2006/relationships/oleObject" Target="../embeddings/oleObject72.bin"/><Relationship Id="rId19" Type="http://schemas.openxmlformats.org/officeDocument/2006/relationships/oleObject" Target="../embeddings/oleObject79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4.wmf"/><Relationship Id="rId14" Type="http://schemas.openxmlformats.org/officeDocument/2006/relationships/image" Target="../media/image65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8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5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86.bin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74.wmf"/><Relationship Id="rId5" Type="http://schemas.openxmlformats.org/officeDocument/2006/relationships/image" Target="../media/image72.wmf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1.4 </a:t>
            </a:r>
            <a:br>
              <a:rPr lang="en-CA" dirty="0" smtClean="0"/>
            </a:br>
            <a:r>
              <a:rPr lang="en-CA" dirty="0" smtClean="0"/>
              <a:t>Surface Areas of Other composite Solids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5160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4438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81988" cy="993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Surface Areas &amp; Volumes of Cubes and Rectangular Prisms</a:t>
            </a:r>
            <a:endParaRPr lang="en-CA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63988" cy="938213"/>
          </a:xfrm>
        </p:spPr>
        <p:txBody>
          <a:bodyPr/>
          <a:lstStyle/>
          <a:p>
            <a:pPr eaLnBrk="1" hangingPunct="1"/>
            <a:r>
              <a:rPr lang="en-CA" smtClean="0"/>
              <a:t>All sides and edges in </a:t>
            </a:r>
            <a:br>
              <a:rPr lang="en-CA" smtClean="0"/>
            </a:br>
            <a:r>
              <a:rPr lang="en-CA" smtClean="0"/>
              <a:t>a cube are equal</a:t>
            </a:r>
          </a:p>
        </p:txBody>
      </p:sp>
      <p:sp>
        <p:nvSpPr>
          <p:cNvPr id="4" name="Cube 3"/>
          <p:cNvSpPr/>
          <p:nvPr/>
        </p:nvSpPr>
        <p:spPr>
          <a:xfrm>
            <a:off x="7221538" y="1587500"/>
            <a:ext cx="1254125" cy="1182688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7" name="Object 3"/>
          <p:cNvGraphicFramePr>
            <a:graphicFrameLocks noChangeAspect="1"/>
          </p:cNvGraphicFramePr>
          <p:nvPr/>
        </p:nvGraphicFramePr>
        <p:xfrm>
          <a:off x="7610475" y="2797175"/>
          <a:ext cx="2460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0" name="Equation" r:id="rId4" imgW="114201" imgH="139579" progId="Equation.DSMT4">
                  <p:embed/>
                </p:oleObj>
              </mc:Choice>
              <mc:Fallback>
                <p:oleObj name="Equation" r:id="rId4" imgW="114201" imgH="139579" progId="Equation.DSMT4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2797175"/>
                        <a:ext cx="246063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916738" y="2089150"/>
          <a:ext cx="24606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1" name="Equation" r:id="rId6" imgW="114201" imgH="139579" progId="Equation.DSMT4">
                  <p:embed/>
                </p:oleObj>
              </mc:Choice>
              <mc:Fallback>
                <p:oleObj name="Equation" r:id="rId6" imgW="114201" imgH="139579" progId="Equation.DSMT4">
                  <p:embed/>
                  <p:pic>
                    <p:nvPicPr>
                      <p:cNvPr id="0" name="Picture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2089150"/>
                        <a:ext cx="246062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10563" y="2597150"/>
          <a:ext cx="24606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" name="Equation" r:id="rId7" imgW="114201" imgH="139579" progId="Equation.DSMT4">
                  <p:embed/>
                </p:oleObj>
              </mc:Choice>
              <mc:Fallback>
                <p:oleObj name="Equation" r:id="rId7" imgW="114201" imgH="139579" progId="Equation.DSMT4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63" y="2597150"/>
                        <a:ext cx="246062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79913" y="1695450"/>
          <a:ext cx="793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" name="Equation" r:id="rId8" imgW="368140" imgH="177723" progId="Equation.DSMT4">
                  <p:embed/>
                </p:oleObj>
              </mc:Choice>
              <mc:Fallback>
                <p:oleObj name="Equation" r:id="rId8" imgW="368140" imgH="177723" progId="Equation.DSMT4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913" y="1695450"/>
                        <a:ext cx="7937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227638" y="1670050"/>
          <a:ext cx="3571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4" name="Equation" r:id="rId10" imgW="164957" imgH="203024" progId="Equation.DSMT4">
                  <p:embed/>
                </p:oleObj>
              </mc:Choice>
              <mc:Fallback>
                <p:oleObj name="Equation" r:id="rId10" imgW="164957" imgH="203024" progId="Equation.DSMT4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1670050"/>
                        <a:ext cx="3571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324350" y="2206625"/>
          <a:ext cx="13731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5" name="Equation" r:id="rId12" imgW="634725" imgH="203112" progId="Equation.DSMT4">
                  <p:embed/>
                </p:oleObj>
              </mc:Choice>
              <mc:Fallback>
                <p:oleObj name="Equation" r:id="rId12" imgW="634725" imgH="203112" progId="Equation.DSMT4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2206625"/>
                        <a:ext cx="13731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46088" y="3090863"/>
            <a:ext cx="442595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  <a:cs typeface="+mn-cs"/>
              </a:rPr>
              <a:t>The volume of a prism is the area of the base multiplied by the height</a:t>
            </a:r>
          </a:p>
        </p:txBody>
      </p:sp>
      <p:sp>
        <p:nvSpPr>
          <p:cNvPr id="13" name="Cube 12"/>
          <p:cNvSpPr/>
          <p:nvPr/>
        </p:nvSpPr>
        <p:spPr>
          <a:xfrm>
            <a:off x="6035675" y="3349625"/>
            <a:ext cx="2425700" cy="1184275"/>
          </a:xfrm>
          <a:prstGeom prst="cube">
            <a:avLst>
              <a:gd name="adj" fmla="val 43454"/>
            </a:avLst>
          </a:prstGeom>
          <a:solidFill>
            <a:srgbClr val="00B0F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8185150" y="4176713"/>
          <a:ext cx="2730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6" name="Equation" r:id="rId14" imgW="126835" imgH="139518" progId="Equation.DSMT4">
                  <p:embed/>
                </p:oleObj>
              </mc:Choice>
              <mc:Fallback>
                <p:oleObj name="Equation" r:id="rId14" imgW="126835" imgH="139518" progId="Equation.DSMT4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5150" y="4176713"/>
                        <a:ext cx="27305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6905625" y="4508500"/>
          <a:ext cx="2730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7" name="Equation" r:id="rId16" imgW="126725" imgH="177415" progId="Equation.DSMT4">
                  <p:embed/>
                </p:oleObj>
              </mc:Choice>
              <mc:Fallback>
                <p:oleObj name="Equation" r:id="rId16" imgW="126725" imgH="177415" progId="Equation.DSMT4">
                  <p:embed/>
                  <p:pic>
                    <p:nvPicPr>
                      <p:cNvPr id="0" name="Picture 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4508500"/>
                        <a:ext cx="27305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8505825" y="3581400"/>
          <a:ext cx="244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8" name="Equation" r:id="rId18" imgW="114201" imgH="139579" progId="Equation.DSMT4">
                  <p:embed/>
                </p:oleObj>
              </mc:Choice>
              <mc:Fallback>
                <p:oleObj name="Equation" r:id="rId18" imgW="114201" imgH="139579" progId="Equation.DSMT4">
                  <p:embed/>
                  <p:pic>
                    <p:nvPicPr>
                      <p:cNvPr id="0" name="Picture 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5825" y="3581400"/>
                        <a:ext cx="24447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752475" y="4522788"/>
          <a:ext cx="793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9" name="Equation" r:id="rId20" imgW="368140" imgH="177723" progId="Equation.DSMT4">
                  <p:embed/>
                </p:oleObj>
              </mc:Choice>
              <mc:Fallback>
                <p:oleObj name="Equation" r:id="rId20" imgW="368140" imgH="177723" progId="Equation.DSMT4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4522788"/>
                        <a:ext cx="7937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1625600" y="4524375"/>
          <a:ext cx="903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0" name="Equation" r:id="rId21" imgW="418918" imgH="177723" progId="Equation.DSMT4">
                  <p:embed/>
                </p:oleObj>
              </mc:Choice>
              <mc:Fallback>
                <p:oleObj name="Equation" r:id="rId21" imgW="418918" imgH="177723" progId="Equation.DSMT4">
                  <p:embed/>
                  <p:pic>
                    <p:nvPicPr>
                      <p:cNvPr id="0" name="Picture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4524375"/>
                        <a:ext cx="9032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ight Brace 18"/>
          <p:cNvSpPr/>
          <p:nvPr/>
        </p:nvSpPr>
        <p:spPr>
          <a:xfrm rot="5400000">
            <a:off x="1828800" y="4598988"/>
            <a:ext cx="219075" cy="628650"/>
          </a:xfrm>
          <a:prstGeom prst="rightBrace">
            <a:avLst>
              <a:gd name="adj1" fmla="val 29839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446213" y="4995863"/>
            <a:ext cx="1077912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Area of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base</a:t>
            </a:r>
          </a:p>
          <a:p>
            <a:pPr eaLnBrk="1" hangingPunct="1"/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6033294" y="4012406"/>
            <a:ext cx="517525" cy="5191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537325" y="4052888"/>
            <a:ext cx="192405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210300" y="3684588"/>
            <a:ext cx="682625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be 29"/>
          <p:cNvSpPr/>
          <p:nvPr/>
        </p:nvSpPr>
        <p:spPr>
          <a:xfrm>
            <a:off x="6043613" y="4006850"/>
            <a:ext cx="2400300" cy="533400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1" name="Object 16"/>
          <p:cNvGraphicFramePr>
            <a:graphicFrameLocks noChangeAspect="1"/>
          </p:cNvGraphicFramePr>
          <p:nvPr/>
        </p:nvGraphicFramePr>
        <p:xfrm>
          <a:off x="2484438" y="4529138"/>
          <a:ext cx="36512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1" name="Equation" r:id="rId23" imgW="114201" imgH="139579" progId="Equation.DSMT4">
                  <p:embed/>
                </p:oleObj>
              </mc:Choice>
              <mc:Fallback>
                <p:oleObj name="Equation" r:id="rId23" imgW="114201" imgH="139579" progId="Equation.DSMT4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529138"/>
                        <a:ext cx="365125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786063" y="4470400"/>
            <a:ext cx="1441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Height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(# of bases)</a:t>
            </a:r>
          </a:p>
        </p:txBody>
      </p:sp>
      <p:sp>
        <p:nvSpPr>
          <p:cNvPr id="33" name="Cube 32"/>
          <p:cNvSpPr/>
          <p:nvPr/>
        </p:nvSpPr>
        <p:spPr>
          <a:xfrm>
            <a:off x="6043613" y="3957638"/>
            <a:ext cx="2400300" cy="533400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Cube 33"/>
          <p:cNvSpPr/>
          <p:nvPr/>
        </p:nvSpPr>
        <p:spPr>
          <a:xfrm>
            <a:off x="6043613" y="3906838"/>
            <a:ext cx="2400300" cy="534987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Cube 36"/>
          <p:cNvSpPr/>
          <p:nvPr/>
        </p:nvSpPr>
        <p:spPr>
          <a:xfrm>
            <a:off x="6043613" y="3857625"/>
            <a:ext cx="2400300" cy="534988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Cube 38"/>
          <p:cNvSpPr/>
          <p:nvPr/>
        </p:nvSpPr>
        <p:spPr>
          <a:xfrm>
            <a:off x="6043613" y="3802063"/>
            <a:ext cx="2398712" cy="534987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0" name="Cube 39"/>
          <p:cNvSpPr/>
          <p:nvPr/>
        </p:nvSpPr>
        <p:spPr>
          <a:xfrm>
            <a:off x="6043613" y="3751263"/>
            <a:ext cx="2400300" cy="534987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1" name="Cube 40"/>
          <p:cNvSpPr/>
          <p:nvPr/>
        </p:nvSpPr>
        <p:spPr>
          <a:xfrm>
            <a:off x="6043613" y="3702050"/>
            <a:ext cx="2400300" cy="533400"/>
          </a:xfrm>
          <a:prstGeom prst="cube">
            <a:avLst>
              <a:gd name="adj" fmla="val 90311"/>
            </a:avLst>
          </a:prstGeom>
          <a:solidFill>
            <a:srgbClr val="FF0000">
              <a:alpha val="5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Cube 37"/>
          <p:cNvSpPr/>
          <p:nvPr/>
        </p:nvSpPr>
        <p:spPr>
          <a:xfrm>
            <a:off x="6030913" y="3351213"/>
            <a:ext cx="2425700" cy="1182687"/>
          </a:xfrm>
          <a:prstGeom prst="cube">
            <a:avLst>
              <a:gd name="adj" fmla="val 43454"/>
            </a:avLst>
          </a:prstGeom>
          <a:solidFill>
            <a:srgbClr val="00B0F0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2" name="Object 17"/>
          <p:cNvGraphicFramePr>
            <a:graphicFrameLocks noChangeAspect="1"/>
          </p:cNvGraphicFramePr>
          <p:nvPr/>
        </p:nvGraphicFramePr>
        <p:xfrm>
          <a:off x="838200" y="5910263"/>
          <a:ext cx="711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2" name="Equation" r:id="rId25" imgW="329914" imgH="177646" progId="Equation.DSMT4">
                  <p:embed/>
                </p:oleObj>
              </mc:Choice>
              <mc:Fallback>
                <p:oleObj name="Equation" r:id="rId25" imgW="329914" imgH="177646" progId="Equation.DSMT4">
                  <p:embed/>
                  <p:pic>
                    <p:nvPicPr>
                      <p:cNvPr id="0" name="Picture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910263"/>
                        <a:ext cx="711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8"/>
          <p:cNvGraphicFramePr>
            <a:graphicFrameLocks noChangeAspect="1"/>
          </p:cNvGraphicFramePr>
          <p:nvPr/>
        </p:nvGraphicFramePr>
        <p:xfrm>
          <a:off x="1543050" y="5854700"/>
          <a:ext cx="23272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3" name="Equation" r:id="rId27" imgW="1079032" imgH="253890" progId="Equation.DSMT4">
                  <p:embed/>
                </p:oleObj>
              </mc:Choice>
              <mc:Fallback>
                <p:oleObj name="Equation" r:id="rId27" imgW="1079032" imgH="253890" progId="Equation.DSMT4">
                  <p:embed/>
                  <p:pic>
                    <p:nvPicPr>
                      <p:cNvPr id="0" name="Picture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5854700"/>
                        <a:ext cx="232727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9" name="TextBox 43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6513513" y="5905500"/>
            <a:ext cx="1514475" cy="554038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1500" b="1" dirty="0">
                <a:solidFill>
                  <a:srgbClr val="FF0000"/>
                </a:solidFill>
              </a:rPr>
              <a:t>S.A. &amp; Volume Applet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84225" y="5735638"/>
            <a:ext cx="3135313" cy="70008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556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4" grpId="0" animBg="1"/>
      <p:bldP spid="12" grpId="0" build="p"/>
      <p:bldP spid="13" grpId="0" animBg="1"/>
      <p:bldP spid="19" grpId="0" animBg="1"/>
      <p:bldP spid="21" grpId="0"/>
      <p:bldP spid="30" grpId="0" animBg="1"/>
      <p:bldP spid="32" grpId="0"/>
      <p:bldP spid="33" grpId="0" animBg="1"/>
      <p:bldP spid="34" grpId="0" animBg="1"/>
      <p:bldP spid="37" grpId="0" animBg="1"/>
      <p:bldP spid="39" grpId="0" animBg="1"/>
      <p:bldP spid="40" grpId="0" animBg="1"/>
      <p:bldP spid="41" grpId="0" animBg="1"/>
      <p:bldP spid="38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8" y="176983"/>
            <a:ext cx="8450826" cy="53095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Review: Areas of Triangles and Circles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5471" y="825911"/>
            <a:ext cx="8406581" cy="876765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Area of a Triangle – Base times Height divided by 2</a:t>
            </a:r>
          </a:p>
          <a:p>
            <a:r>
              <a:rPr lang="en-CA" dirty="0" smtClean="0"/>
              <a:t>The base and height must be perpendicular</a:t>
            </a:r>
            <a:endParaRPr lang="en-CA" dirty="0"/>
          </a:p>
        </p:txBody>
      </p:sp>
      <p:sp>
        <p:nvSpPr>
          <p:cNvPr id="5" name="Isosceles Triangle 4"/>
          <p:cNvSpPr/>
          <p:nvPr/>
        </p:nvSpPr>
        <p:spPr>
          <a:xfrm>
            <a:off x="3569080" y="2050026"/>
            <a:ext cx="1504335" cy="128311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14399" y="3598604"/>
            <a:ext cx="1445342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4347" y="1951703"/>
            <a:ext cx="0" cy="1351935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35790"/>
              </p:ext>
            </p:extLst>
          </p:nvPr>
        </p:nvGraphicFramePr>
        <p:xfrm>
          <a:off x="422376" y="2350737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5" name="Equation" r:id="rId4" imgW="126725" imgH="177415" progId="Equation.DSMT4">
                  <p:embed/>
                </p:oleObj>
              </mc:Choice>
              <mc:Fallback>
                <p:oleObj name="Equation" r:id="rId4" imgW="126725" imgH="177415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76" y="2350737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394055"/>
              </p:ext>
            </p:extLst>
          </p:nvPr>
        </p:nvGraphicFramePr>
        <p:xfrm>
          <a:off x="1415434" y="3373292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" name="Equation" r:id="rId6" imgW="126725" imgH="177415" progId="Equation.DSMT4">
                  <p:embed/>
                </p:oleObj>
              </mc:Choice>
              <mc:Fallback>
                <p:oleObj name="Equation" r:id="rId6" imgW="126725" imgH="177415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434" y="3373292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3544528" y="3583858"/>
            <a:ext cx="1558413" cy="4914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612208"/>
              </p:ext>
            </p:extLst>
          </p:nvPr>
        </p:nvGraphicFramePr>
        <p:xfrm>
          <a:off x="4178295" y="3363460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" name="Equation" r:id="rId8" imgW="126725" imgH="177415" progId="Equation.DSMT4">
                  <p:embed/>
                </p:oleObj>
              </mc:Choice>
              <mc:Fallback>
                <p:oleObj name="Equation" r:id="rId8" imgW="126725" imgH="177415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295" y="3363460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>
            <a:endCxn id="5" idx="0"/>
          </p:cNvCxnSpPr>
          <p:nvPr/>
        </p:nvCxnSpPr>
        <p:spPr>
          <a:xfrm flipV="1">
            <a:off x="4316333" y="2050026"/>
            <a:ext cx="4915" cy="1288025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08952"/>
              </p:ext>
            </p:extLst>
          </p:nvPr>
        </p:nvGraphicFramePr>
        <p:xfrm>
          <a:off x="4114362" y="2385149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Equation" r:id="rId10" imgW="126725" imgH="177415" progId="Equation.DSMT4">
                  <p:embed/>
                </p:oleObj>
              </mc:Choice>
              <mc:Fallback>
                <p:oleObj name="Equation" r:id="rId10" imgW="126725" imgH="177415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362" y="2385149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6735096" y="3569109"/>
            <a:ext cx="1243781" cy="983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391059"/>
              </p:ext>
            </p:extLst>
          </p:nvPr>
        </p:nvGraphicFramePr>
        <p:xfrm>
          <a:off x="7236131" y="3353627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"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131" y="3353627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619493"/>
              </p:ext>
            </p:extLst>
          </p:nvPr>
        </p:nvGraphicFramePr>
        <p:xfrm>
          <a:off x="793816" y="4252703"/>
          <a:ext cx="1679854" cy="1041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" name="Equation" r:id="rId13" imgW="698197" imgH="393529" progId="Equation.DSMT4">
                  <p:embed/>
                </p:oleObj>
              </mc:Choice>
              <mc:Fallback>
                <p:oleObj name="Equation" r:id="rId13" imgW="698197" imgH="393529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16" y="4252703"/>
                        <a:ext cx="1679854" cy="1041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725722" y="4262284"/>
            <a:ext cx="1873046" cy="10766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4" name="Group 23"/>
          <p:cNvGrpSpPr/>
          <p:nvPr/>
        </p:nvGrpSpPr>
        <p:grpSpPr>
          <a:xfrm>
            <a:off x="6002562" y="2010696"/>
            <a:ext cx="1907459" cy="1332274"/>
            <a:chOff x="6002562" y="2010696"/>
            <a:chExt cx="1907459" cy="1332274"/>
          </a:xfrm>
        </p:grpSpPr>
        <p:sp>
          <p:nvSpPr>
            <p:cNvPr id="6" name="Right Triangle 5"/>
            <p:cNvSpPr/>
            <p:nvPr/>
          </p:nvSpPr>
          <p:spPr>
            <a:xfrm>
              <a:off x="6017311" y="2010696"/>
              <a:ext cx="1892710" cy="1327355"/>
            </a:xfrm>
            <a:prstGeom prst="rt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6002562" y="2015615"/>
              <a:ext cx="737419" cy="132735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3" name="Straight Connector 22"/>
            <p:cNvCxnSpPr>
              <a:stCxn id="6" idx="0"/>
              <a:endCxn id="7" idx="4"/>
            </p:cNvCxnSpPr>
            <p:nvPr/>
          </p:nvCxnSpPr>
          <p:spPr>
            <a:xfrm>
              <a:off x="6017311" y="2010696"/>
              <a:ext cx="722670" cy="13322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914393" y="1976283"/>
            <a:ext cx="1401096" cy="1327355"/>
            <a:chOff x="914393" y="1976283"/>
            <a:chExt cx="1401096" cy="1327355"/>
          </a:xfrm>
        </p:grpSpPr>
        <p:sp>
          <p:nvSpPr>
            <p:cNvPr id="4" name="Right Triangle 3"/>
            <p:cNvSpPr/>
            <p:nvPr/>
          </p:nvSpPr>
          <p:spPr>
            <a:xfrm>
              <a:off x="914393" y="1976283"/>
              <a:ext cx="1401096" cy="1327355"/>
            </a:xfrm>
            <a:prstGeom prst="rt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14400" y="3067664"/>
              <a:ext cx="250722" cy="2359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flipH="1" flipV="1">
            <a:off x="5995991" y="2000250"/>
            <a:ext cx="1089" cy="1348093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656819"/>
              </p:ext>
            </p:extLst>
          </p:nvPr>
        </p:nvGraphicFramePr>
        <p:xfrm>
          <a:off x="5795110" y="2434768"/>
          <a:ext cx="359288" cy="55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"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110" y="2434768"/>
                        <a:ext cx="359288" cy="5527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5861720" y="1981341"/>
            <a:ext cx="1440000" cy="144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Arrow Connector 30"/>
          <p:cNvCxnSpPr>
            <a:endCxn id="30" idx="7"/>
          </p:cNvCxnSpPr>
          <p:nvPr/>
        </p:nvCxnSpPr>
        <p:spPr>
          <a:xfrm flipV="1">
            <a:off x="6554894" y="2192224"/>
            <a:ext cx="535943" cy="51179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812634"/>
              </p:ext>
            </p:extLst>
          </p:nvPr>
        </p:nvGraphicFramePr>
        <p:xfrm>
          <a:off x="6754306" y="2429539"/>
          <a:ext cx="32226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" name="Equation" r:id="rId16" imgW="114102" imgH="126780" progId="Equation.DSMT4">
                  <p:embed/>
                </p:oleObj>
              </mc:Choice>
              <mc:Fallback>
                <p:oleObj name="Equation" r:id="rId16" imgW="114102" imgH="126780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306" y="2429539"/>
                        <a:ext cx="322263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H="1" flipV="1">
            <a:off x="6549978" y="1976441"/>
            <a:ext cx="16994" cy="144490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318525"/>
              </p:ext>
            </p:extLst>
          </p:nvPr>
        </p:nvGraphicFramePr>
        <p:xfrm>
          <a:off x="6178759" y="2444081"/>
          <a:ext cx="3937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" name="Equation" r:id="rId18" imgW="139579" imgH="177646" progId="Equation.DSMT4">
                  <p:embed/>
                </p:oleObj>
              </mc:Choice>
              <mc:Fallback>
                <p:oleObj name="Equation" r:id="rId18" imgW="139579" imgH="177646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759" y="2444081"/>
                        <a:ext cx="3937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49891"/>
              </p:ext>
            </p:extLst>
          </p:nvPr>
        </p:nvGraphicFramePr>
        <p:xfrm>
          <a:off x="3479873" y="4286684"/>
          <a:ext cx="1783329" cy="655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" name="Equation" r:id="rId20" imgW="520474" imgH="203112" progId="Equation.DSMT4">
                  <p:embed/>
                </p:oleObj>
              </mc:Choice>
              <mc:Fallback>
                <p:oleObj name="Equation" r:id="rId20" imgW="520474" imgH="203112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73" y="4286684"/>
                        <a:ext cx="1783329" cy="6551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18087"/>
              </p:ext>
            </p:extLst>
          </p:nvPr>
        </p:nvGraphicFramePr>
        <p:xfrm>
          <a:off x="5890905" y="4274488"/>
          <a:ext cx="2095963" cy="1258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5" name="Equation" r:id="rId22" imgW="736600" imgH="469900" progId="Equation.DSMT4">
                  <p:embed/>
                </p:oleObj>
              </mc:Choice>
              <mc:Fallback>
                <p:oleObj name="Equation" r:id="rId22" imgW="736600" imgH="469900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0905" y="4274488"/>
                        <a:ext cx="2095963" cy="12589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3454004" y="4276862"/>
            <a:ext cx="1838633" cy="71775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5782554" y="4254824"/>
            <a:ext cx="2231923" cy="131752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268022" y="1671972"/>
            <a:ext cx="8406581" cy="876765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of a Circle =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 x r x r 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CA" sz="2400" dirty="0" smtClean="0"/>
              <a:t> = 3.14159162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2291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1" grpId="0" animBg="1"/>
      <p:bldP spid="30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7" y="274639"/>
            <a:ext cx="8592207" cy="58076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Surface Area of Cylinders &amp; Triangular Prisms</a:t>
            </a:r>
            <a:endParaRPr lang="en-CA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0510" y="4556218"/>
            <a:ext cx="1824311" cy="1308538"/>
            <a:chOff x="395536" y="1911546"/>
            <a:chExt cx="1616666" cy="1307354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395536" y="2852397"/>
              <a:ext cx="576474" cy="360156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Isosceles Triangle 7"/>
            <p:cNvSpPr/>
            <p:nvPr/>
          </p:nvSpPr>
          <p:spPr>
            <a:xfrm>
              <a:off x="972010" y="1916306"/>
              <a:ext cx="1040192" cy="936091"/>
            </a:xfrm>
            <a:prstGeom prst="triangle">
              <a:avLst/>
            </a:prstGeom>
            <a:solidFill>
              <a:srgbClr val="FFFF00">
                <a:alpha val="5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395536" y="2276463"/>
              <a:ext cx="1040193" cy="936091"/>
            </a:xfrm>
            <a:prstGeom prst="triangle">
              <a:avLst/>
            </a:prstGeom>
            <a:solidFill>
              <a:srgbClr val="FFFF00">
                <a:alpha val="48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10" name="Straight Connector 9"/>
            <p:cNvCxnSpPr>
              <a:stCxn id="8" idx="4"/>
              <a:endCxn id="9" idx="4"/>
            </p:cNvCxnSpPr>
            <p:nvPr/>
          </p:nvCxnSpPr>
          <p:spPr>
            <a:xfrm flipH="1">
              <a:off x="1435729" y="2852397"/>
              <a:ext cx="576473" cy="3601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21191" y="1911546"/>
              <a:ext cx="574885" cy="3601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6"/>
            <p:cNvSpPr/>
            <p:nvPr/>
          </p:nvSpPr>
          <p:spPr>
            <a:xfrm>
              <a:off x="935483" y="1924239"/>
              <a:ext cx="1073542" cy="1294661"/>
            </a:xfrm>
            <a:custGeom>
              <a:avLst/>
              <a:gdLst>
                <a:gd name="connsiteX0" fmla="*/ 0 w 739977"/>
                <a:gd name="connsiteY0" fmla="*/ 0 h 903829"/>
                <a:gd name="connsiteX1" fmla="*/ 739977 w 739977"/>
                <a:gd name="connsiteY1" fmla="*/ 0 h 903829"/>
                <a:gd name="connsiteX2" fmla="*/ 739977 w 739977"/>
                <a:gd name="connsiteY2" fmla="*/ 903829 h 903829"/>
                <a:gd name="connsiteX3" fmla="*/ 0 w 739977"/>
                <a:gd name="connsiteY3" fmla="*/ 903829 h 903829"/>
                <a:gd name="connsiteX4" fmla="*/ 0 w 739977"/>
                <a:gd name="connsiteY4" fmla="*/ 0 h 903829"/>
                <a:gd name="connsiteX0" fmla="*/ 0 w 2325642"/>
                <a:gd name="connsiteY0" fmla="*/ 253706 h 903829"/>
                <a:gd name="connsiteX1" fmla="*/ 2325642 w 2325642"/>
                <a:gd name="connsiteY1" fmla="*/ 0 h 903829"/>
                <a:gd name="connsiteX2" fmla="*/ 2325642 w 2325642"/>
                <a:gd name="connsiteY2" fmla="*/ 903829 h 903829"/>
                <a:gd name="connsiteX3" fmla="*/ 1585665 w 2325642"/>
                <a:gd name="connsiteY3" fmla="*/ 903829 h 903829"/>
                <a:gd name="connsiteX4" fmla="*/ 0 w 2325642"/>
                <a:gd name="connsiteY4" fmla="*/ 253706 h 903829"/>
                <a:gd name="connsiteX0" fmla="*/ 0 w 2325642"/>
                <a:gd name="connsiteY0" fmla="*/ 359417 h 1009540"/>
                <a:gd name="connsiteX1" fmla="*/ 560269 w 2325642"/>
                <a:gd name="connsiteY1" fmla="*/ 0 h 1009540"/>
                <a:gd name="connsiteX2" fmla="*/ 2325642 w 2325642"/>
                <a:gd name="connsiteY2" fmla="*/ 1009540 h 1009540"/>
                <a:gd name="connsiteX3" fmla="*/ 1585665 w 2325642"/>
                <a:gd name="connsiteY3" fmla="*/ 1009540 h 1009540"/>
                <a:gd name="connsiteX4" fmla="*/ 0 w 2325642"/>
                <a:gd name="connsiteY4" fmla="*/ 359417 h 1009540"/>
                <a:gd name="connsiteX0" fmla="*/ 0 w 2325642"/>
                <a:gd name="connsiteY0" fmla="*/ 359417 h 1294960"/>
                <a:gd name="connsiteX1" fmla="*/ 560269 w 2325642"/>
                <a:gd name="connsiteY1" fmla="*/ 0 h 1294960"/>
                <a:gd name="connsiteX2" fmla="*/ 2325642 w 2325642"/>
                <a:gd name="connsiteY2" fmla="*/ 1009540 h 1294960"/>
                <a:gd name="connsiteX3" fmla="*/ 517984 w 2325642"/>
                <a:gd name="connsiteY3" fmla="*/ 1294960 h 1294960"/>
                <a:gd name="connsiteX4" fmla="*/ 0 w 2325642"/>
                <a:gd name="connsiteY4" fmla="*/ 359417 h 1294960"/>
                <a:gd name="connsiteX0" fmla="*/ 0 w 560269"/>
                <a:gd name="connsiteY0" fmla="*/ 359417 h 1294960"/>
                <a:gd name="connsiteX1" fmla="*/ 560269 w 560269"/>
                <a:gd name="connsiteY1" fmla="*/ 0 h 1294960"/>
                <a:gd name="connsiteX2" fmla="*/ 539126 w 560269"/>
                <a:gd name="connsiteY2" fmla="*/ 856259 h 1294960"/>
                <a:gd name="connsiteX3" fmla="*/ 517984 w 560269"/>
                <a:gd name="connsiteY3" fmla="*/ 1294960 h 1294960"/>
                <a:gd name="connsiteX4" fmla="*/ 0 w 560269"/>
                <a:gd name="connsiteY4" fmla="*/ 359417 h 1294960"/>
                <a:gd name="connsiteX0" fmla="*/ 0 w 1072967"/>
                <a:gd name="connsiteY0" fmla="*/ 359417 h 1294960"/>
                <a:gd name="connsiteX1" fmla="*/ 560269 w 1072967"/>
                <a:gd name="connsiteY1" fmla="*/ 0 h 1294960"/>
                <a:gd name="connsiteX2" fmla="*/ 1072967 w 1072967"/>
                <a:gd name="connsiteY2" fmla="*/ 935543 h 1294960"/>
                <a:gd name="connsiteX3" fmla="*/ 517984 w 1072967"/>
                <a:gd name="connsiteY3" fmla="*/ 1294960 h 1294960"/>
                <a:gd name="connsiteX4" fmla="*/ 0 w 1072967"/>
                <a:gd name="connsiteY4" fmla="*/ 359417 h 129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2967" h="1294960">
                  <a:moveTo>
                    <a:pt x="0" y="359417"/>
                  </a:moveTo>
                  <a:lnTo>
                    <a:pt x="560269" y="0"/>
                  </a:lnTo>
                  <a:lnTo>
                    <a:pt x="1072967" y="935543"/>
                  </a:lnTo>
                  <a:lnTo>
                    <a:pt x="517984" y="1294960"/>
                  </a:lnTo>
                  <a:lnTo>
                    <a:pt x="0" y="359417"/>
                  </a:lnTo>
                  <a:close/>
                </a:path>
              </a:pathLst>
            </a:custGeom>
            <a:solidFill>
              <a:srgbClr val="FFFF00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314325" y="982663"/>
            <a:ext cx="6145213" cy="44291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 smtClean="0"/>
              <a:t>The base of a </a:t>
            </a:r>
            <a:r>
              <a:rPr lang="en-CA" sz="2500" b="1" dirty="0" smtClean="0">
                <a:solidFill>
                  <a:srgbClr val="FF0000"/>
                </a:solidFill>
              </a:rPr>
              <a:t>cylinder</a:t>
            </a:r>
            <a:r>
              <a:rPr lang="en-CA" sz="2200" dirty="0" smtClean="0"/>
              <a:t> is a circle</a:t>
            </a:r>
          </a:p>
        </p:txBody>
      </p:sp>
      <p:sp>
        <p:nvSpPr>
          <p:cNvPr id="14" name="Flowchart: Magnetic Disk 13"/>
          <p:cNvSpPr/>
          <p:nvPr/>
        </p:nvSpPr>
        <p:spPr>
          <a:xfrm>
            <a:off x="7212013" y="1107128"/>
            <a:ext cx="1223962" cy="1368425"/>
          </a:xfrm>
          <a:prstGeom prst="flowChartMagneticDisk">
            <a:avLst/>
          </a:prstGeom>
          <a:solidFill>
            <a:srgbClr val="00B0F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462140"/>
              </p:ext>
            </p:extLst>
          </p:nvPr>
        </p:nvGraphicFramePr>
        <p:xfrm>
          <a:off x="5243465" y="940018"/>
          <a:ext cx="11255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6" name="Equation" r:id="rId4" imgW="520474" imgH="203112" progId="Equation.DSMT4">
                  <p:embed/>
                </p:oleObj>
              </mc:Choice>
              <mc:Fallback>
                <p:oleObj name="Equation" r:id="rId4" imgW="520474" imgH="203112" progId="Equation.DSMT4">
                  <p:embed/>
                  <p:pic>
                    <p:nvPicPr>
                      <p:cNvPr id="0" name="Picture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465" y="940018"/>
                        <a:ext cx="112553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7826375" y="1253178"/>
            <a:ext cx="557213" cy="8255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553429"/>
              </p:ext>
            </p:extLst>
          </p:nvPr>
        </p:nvGraphicFramePr>
        <p:xfrm>
          <a:off x="7877175" y="1103953"/>
          <a:ext cx="247650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7" name="Equation" r:id="rId6" imgW="114102" imgH="126780" progId="Equation.DSMT4">
                  <p:embed/>
                </p:oleObj>
              </mc:Choice>
              <mc:Fallback>
                <p:oleObj name="Equation" r:id="rId6" imgW="114102" imgH="126780" progId="Equation.DSMT4">
                  <p:embed/>
                  <p:pic>
                    <p:nvPicPr>
                      <p:cNvPr id="0" name="Picture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7175" y="1103953"/>
                        <a:ext cx="247650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017011"/>
              </p:ext>
            </p:extLst>
          </p:nvPr>
        </p:nvGraphicFramePr>
        <p:xfrm>
          <a:off x="8408988" y="1570678"/>
          <a:ext cx="274637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8" name="Equation" r:id="rId8" imgW="126725" imgH="177415" progId="Equation.DSMT4">
                  <p:embed/>
                </p:oleObj>
              </mc:Choice>
              <mc:Fallback>
                <p:oleObj name="Equation" r:id="rId8" imgW="126725" imgH="177415" progId="Equation.DSMT4">
                  <p:embed/>
                  <p:pic>
                    <p:nvPicPr>
                      <p:cNvPr id="0" name="Picture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988" y="1570678"/>
                        <a:ext cx="274637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34963" y="1488066"/>
            <a:ext cx="614521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  <a:cs typeface="+mn-cs"/>
              </a:rPr>
              <a:t>The surface area of a </a:t>
            </a:r>
            <a:r>
              <a:rPr lang="en-CA" sz="2500" b="1" dirty="0">
                <a:solidFill>
                  <a:srgbClr val="FF0000"/>
                </a:solidFill>
                <a:latin typeface="+mn-lt"/>
                <a:cs typeface="+mn-cs"/>
              </a:rPr>
              <a:t>cylinder</a:t>
            </a:r>
            <a:r>
              <a:rPr lang="en-CA" sz="2200" dirty="0">
                <a:latin typeface="+mn-lt"/>
                <a:cs typeface="+mn-cs"/>
              </a:rPr>
              <a:t> is the area of all the sides</a:t>
            </a:r>
          </a:p>
        </p:txBody>
      </p:sp>
      <p:sp>
        <p:nvSpPr>
          <p:cNvPr id="22" name="Oval 21"/>
          <p:cNvSpPr/>
          <p:nvPr/>
        </p:nvSpPr>
        <p:spPr>
          <a:xfrm>
            <a:off x="7208838" y="1123003"/>
            <a:ext cx="1235075" cy="439737"/>
          </a:xfrm>
          <a:prstGeom prst="ellipse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7205663" y="2035815"/>
            <a:ext cx="1235075" cy="43815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7205663" y="2034228"/>
            <a:ext cx="1235075" cy="439737"/>
          </a:xfrm>
          <a:prstGeom prst="ellipse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Flowchart: Magnetic Disk 24"/>
          <p:cNvSpPr/>
          <p:nvPr/>
        </p:nvSpPr>
        <p:spPr>
          <a:xfrm>
            <a:off x="5872210" y="1964037"/>
            <a:ext cx="1223963" cy="1368425"/>
          </a:xfrm>
          <a:prstGeom prst="flowChartMagneticDisk">
            <a:avLst/>
          </a:prstGeom>
          <a:solidFill>
            <a:srgbClr val="00B0F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189460" y="2421237"/>
            <a:ext cx="2298700" cy="914400"/>
          </a:xfrm>
          <a:prstGeom prst="rect">
            <a:avLst/>
          </a:prstGeom>
          <a:solidFill>
            <a:srgbClr val="0070C0">
              <a:alpha val="5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649697"/>
              </p:ext>
            </p:extLst>
          </p:nvPr>
        </p:nvGraphicFramePr>
        <p:xfrm>
          <a:off x="1289050" y="3070477"/>
          <a:ext cx="5762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9" name="Equation" r:id="rId10" imgW="266469" imgH="203024" progId="Equation.DSMT4">
                  <p:embed/>
                </p:oleObj>
              </mc:Choice>
              <mc:Fallback>
                <p:oleObj name="Equation" r:id="rId10" imgW="266469" imgH="203024" progId="Equation.DSMT4">
                  <p:embed/>
                  <p:pic>
                    <p:nvPicPr>
                      <p:cNvPr id="0" name="Picture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3070477"/>
                        <a:ext cx="5762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891635"/>
              </p:ext>
            </p:extLst>
          </p:nvPr>
        </p:nvGraphicFramePr>
        <p:xfrm>
          <a:off x="2690813" y="3057777"/>
          <a:ext cx="5762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0" name="Equation" r:id="rId12" imgW="266469" imgH="203024" progId="Equation.DSMT4">
                  <p:embed/>
                </p:oleObj>
              </mc:Choice>
              <mc:Fallback>
                <p:oleObj name="Equation" r:id="rId12" imgW="266469" imgH="203024" progId="Equation.DSMT4">
                  <p:embed/>
                  <p:pic>
                    <p:nvPicPr>
                      <p:cNvPr id="0" name="Picture 3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3057777"/>
                        <a:ext cx="5762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654598" y="3334049"/>
          <a:ext cx="10429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1" name="Equation" r:id="rId13" imgW="482181" imgH="177646" progId="Equation.DSMT4">
                  <p:embed/>
                </p:oleObj>
              </mc:Choice>
              <mc:Fallback>
                <p:oleObj name="Equation" r:id="rId13" imgW="482181" imgH="177646" progId="Equation.DSMT4">
                  <p:embed/>
                  <p:pic>
                    <p:nvPicPr>
                      <p:cNvPr id="0" name="Picture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98" y="3334049"/>
                        <a:ext cx="10429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670772"/>
              </p:ext>
            </p:extLst>
          </p:nvPr>
        </p:nvGraphicFramePr>
        <p:xfrm>
          <a:off x="405623" y="3555257"/>
          <a:ext cx="342106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2" name="Equation" r:id="rId15" imgW="1256755" imgH="203112" progId="Equation.DSMT4">
                  <p:embed/>
                </p:oleObj>
              </mc:Choice>
              <mc:Fallback>
                <p:oleObj name="Equation" r:id="rId15" imgW="1256755" imgH="203112" progId="Equation.DSMT4">
                  <p:embed/>
                  <p:pic>
                    <p:nvPicPr>
                      <p:cNvPr id="0" name="Picture 3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23" y="3555257"/>
                        <a:ext cx="3421063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342123" y="3563001"/>
            <a:ext cx="3538538" cy="55179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676701"/>
              </p:ext>
            </p:extLst>
          </p:nvPr>
        </p:nvGraphicFramePr>
        <p:xfrm>
          <a:off x="461305" y="5084764"/>
          <a:ext cx="421563" cy="460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3" name="Equation" r:id="rId17" imgW="126835" imgH="139518" progId="Equation.DSMT4">
                  <p:embed/>
                </p:oleObj>
              </mc:Choice>
              <mc:Fallback>
                <p:oleObj name="Equation" r:id="rId17" imgW="126835" imgH="139518" progId="Equation.DSMT4">
                  <p:embed/>
                  <p:pic>
                    <p:nvPicPr>
                      <p:cNvPr id="0" name="Picture 3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05" y="5084764"/>
                        <a:ext cx="421563" cy="460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715372"/>
              </p:ext>
            </p:extLst>
          </p:nvPr>
        </p:nvGraphicFramePr>
        <p:xfrm>
          <a:off x="849915" y="5809758"/>
          <a:ext cx="4222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4" name="Equation" r:id="rId19" imgW="126725" imgH="177415" progId="Equation.DSMT4">
                  <p:embed/>
                </p:oleObj>
              </mc:Choice>
              <mc:Fallback>
                <p:oleObj name="Equation" r:id="rId19" imgW="126725" imgH="177415" progId="Equation.DSMT4">
                  <p:embed/>
                  <p:pic>
                    <p:nvPicPr>
                      <p:cNvPr id="0" name="Picture 3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915" y="5809758"/>
                        <a:ext cx="422275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203164"/>
              </p:ext>
            </p:extLst>
          </p:nvPr>
        </p:nvGraphicFramePr>
        <p:xfrm>
          <a:off x="2031399" y="4704202"/>
          <a:ext cx="3794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5" name="Equation" r:id="rId21" imgW="114201" imgH="139579" progId="Equation.DSMT4">
                  <p:embed/>
                </p:oleObj>
              </mc:Choice>
              <mc:Fallback>
                <p:oleObj name="Equation" r:id="rId21" imgW="114201" imgH="139579" progId="Equation.DSMT4">
                  <p:embed/>
                  <p:pic>
                    <p:nvPicPr>
                      <p:cNvPr id="0" name="Picture 3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1399" y="4704202"/>
                        <a:ext cx="379412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076030"/>
              </p:ext>
            </p:extLst>
          </p:nvPr>
        </p:nvGraphicFramePr>
        <p:xfrm>
          <a:off x="1909763" y="5521325"/>
          <a:ext cx="4635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6" name="Equation" r:id="rId23" imgW="139579" imgH="177646" progId="Equation.DSMT4">
                  <p:embed/>
                </p:oleObj>
              </mc:Choice>
              <mc:Fallback>
                <p:oleObj name="Equation" r:id="rId23" imgW="139579" imgH="177646" progId="Equation.DSMT4">
                  <p:embed/>
                  <p:pic>
                    <p:nvPicPr>
                      <p:cNvPr id="0" name="Picture 3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5521325"/>
                        <a:ext cx="46355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8"/>
          <p:cNvSpPr/>
          <p:nvPr/>
        </p:nvSpPr>
        <p:spPr>
          <a:xfrm>
            <a:off x="1135117" y="5344511"/>
            <a:ext cx="204951" cy="362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8" name="Straight Connector 57"/>
          <p:cNvCxnSpPr/>
          <p:nvPr/>
        </p:nvCxnSpPr>
        <p:spPr>
          <a:xfrm>
            <a:off x="1126272" y="4921465"/>
            <a:ext cx="0" cy="93693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816892"/>
              </p:ext>
            </p:extLst>
          </p:nvPr>
        </p:nvGraphicFramePr>
        <p:xfrm>
          <a:off x="1077148" y="5296777"/>
          <a:ext cx="357516" cy="494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7" name="Equation" r:id="rId25" imgW="126725" imgH="177415" progId="Equation.DSMT4">
                  <p:embed/>
                </p:oleObj>
              </mc:Choice>
              <mc:Fallback>
                <p:oleObj name="Equation" r:id="rId25" imgW="126725" imgH="177415" progId="Equation.DSMT4">
                  <p:embed/>
                  <p:pic>
                    <p:nvPicPr>
                      <p:cNvPr id="0" name="Picture 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148" y="5296777"/>
                        <a:ext cx="357516" cy="494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066720"/>
              </p:ext>
            </p:extLst>
          </p:nvPr>
        </p:nvGraphicFramePr>
        <p:xfrm>
          <a:off x="2859252" y="5806429"/>
          <a:ext cx="8985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8" name="Equation" r:id="rId27" imgW="329914" imgH="177646" progId="Equation.DSMT4">
                  <p:embed/>
                </p:oleObj>
              </mc:Choice>
              <mc:Fallback>
                <p:oleObj name="Equation" r:id="rId27" imgW="329914" imgH="177646" progId="Equation.DSMT4">
                  <p:embed/>
                  <p:pic>
                    <p:nvPicPr>
                      <p:cNvPr id="0" name="Picture 3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252" y="5806429"/>
                        <a:ext cx="8985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Isosceles Triangle 73"/>
          <p:cNvSpPr/>
          <p:nvPr/>
        </p:nvSpPr>
        <p:spPr bwMode="auto">
          <a:xfrm>
            <a:off x="1201536" y="4571493"/>
            <a:ext cx="1173795" cy="936939"/>
          </a:xfrm>
          <a:prstGeom prst="triangle">
            <a:avLst/>
          </a:prstGeom>
          <a:solidFill>
            <a:srgbClr val="FFFF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5" name="Isosceles Triangle 74"/>
          <p:cNvSpPr/>
          <p:nvPr/>
        </p:nvSpPr>
        <p:spPr bwMode="auto">
          <a:xfrm>
            <a:off x="551020" y="4931976"/>
            <a:ext cx="1173796" cy="936939"/>
          </a:xfrm>
          <a:prstGeom prst="triangle">
            <a:avLst/>
          </a:prstGeom>
          <a:solidFill>
            <a:srgbClr val="FFFF0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58387"/>
              </p:ext>
            </p:extLst>
          </p:nvPr>
        </p:nvGraphicFramePr>
        <p:xfrm>
          <a:off x="3796370" y="5517987"/>
          <a:ext cx="145097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9" name="Equation" r:id="rId29" imgW="533169" imgH="393529" progId="Equation.DSMT4">
                  <p:embed/>
                </p:oleObj>
              </mc:Choice>
              <mc:Fallback>
                <p:oleObj name="Equation" r:id="rId29" imgW="533169" imgH="393529" progId="Equation.DSMT4">
                  <p:embed/>
                  <p:pic>
                    <p:nvPicPr>
                      <p:cNvPr id="0" name="Picture 3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6370" y="5517987"/>
                        <a:ext cx="145097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94883"/>
              </p:ext>
            </p:extLst>
          </p:nvPr>
        </p:nvGraphicFramePr>
        <p:xfrm>
          <a:off x="4774254" y="5788025"/>
          <a:ext cx="5873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0" name="Equation" r:id="rId31" imgW="215619" imgH="177569" progId="Equation.DSMT4">
                  <p:embed/>
                </p:oleObj>
              </mc:Choice>
              <mc:Fallback>
                <p:oleObj name="Equation" r:id="rId31" imgW="215619" imgH="177569" progId="Equation.DSMT4">
                  <p:embed/>
                  <p:pic>
                    <p:nvPicPr>
                      <p:cNvPr id="0" name="Picture 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4254" y="5788025"/>
                        <a:ext cx="5873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011306"/>
              </p:ext>
            </p:extLst>
          </p:nvPr>
        </p:nvGraphicFramePr>
        <p:xfrm>
          <a:off x="5389054" y="5767607"/>
          <a:ext cx="8286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1" name="Equation" r:id="rId33" imgW="304404" imgH="177569" progId="Equation.DSMT4">
                  <p:embed/>
                </p:oleObj>
              </mc:Choice>
              <mc:Fallback>
                <p:oleObj name="Equation" r:id="rId33" imgW="304404" imgH="177569" progId="Equation.DSMT4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054" y="5767607"/>
                        <a:ext cx="8286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002829"/>
              </p:ext>
            </p:extLst>
          </p:nvPr>
        </p:nvGraphicFramePr>
        <p:xfrm>
          <a:off x="6242425" y="5762516"/>
          <a:ext cx="7937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2" name="Equation" r:id="rId35" imgW="291847" imgH="177646" progId="Equation.DSMT4">
                  <p:embed/>
                </p:oleObj>
              </mc:Choice>
              <mc:Fallback>
                <p:oleObj name="Equation" r:id="rId35" imgW="291847" imgH="177646" progId="Equation.DSMT4">
                  <p:embed/>
                  <p:pic>
                    <p:nvPicPr>
                      <p:cNvPr id="0" name="Picture 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425" y="5762516"/>
                        <a:ext cx="79375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892295"/>
              </p:ext>
            </p:extLst>
          </p:nvPr>
        </p:nvGraphicFramePr>
        <p:xfrm>
          <a:off x="3803044" y="5786438"/>
          <a:ext cx="8286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" name="Equation" r:id="rId37" imgW="304404" imgH="177569" progId="Equation.DSMT4">
                  <p:embed/>
                </p:oleObj>
              </mc:Choice>
              <mc:Fallback>
                <p:oleObj name="Equation" r:id="rId37" imgW="304404" imgH="177569" progId="Equation.DSMT4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044" y="5786438"/>
                        <a:ext cx="8286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  <p:sp>
        <p:nvSpPr>
          <p:cNvPr id="45" name="Parallelogram 44"/>
          <p:cNvSpPr/>
          <p:nvPr/>
        </p:nvSpPr>
        <p:spPr>
          <a:xfrm>
            <a:off x="534838" y="5503653"/>
            <a:ext cx="1820174" cy="362309"/>
          </a:xfrm>
          <a:prstGeom prst="parallelogram">
            <a:avLst>
              <a:gd name="adj" fmla="val 179763"/>
            </a:avLst>
          </a:prstGeom>
          <a:solidFill>
            <a:srgbClr val="FF0000">
              <a:alpha val="55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Parallelogram 45"/>
          <p:cNvSpPr/>
          <p:nvPr/>
        </p:nvSpPr>
        <p:spPr>
          <a:xfrm rot="7095397" flipH="1">
            <a:off x="356348" y="5006239"/>
            <a:ext cx="1659566" cy="390978"/>
          </a:xfrm>
          <a:prstGeom prst="parallelogram">
            <a:avLst>
              <a:gd name="adj" fmla="val 175036"/>
            </a:avLst>
          </a:prstGeom>
          <a:solidFill>
            <a:srgbClr val="FF0000">
              <a:alpha val="57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/>
        </p:nvSpPr>
        <p:spPr>
          <a:xfrm rot="19744230">
            <a:off x="1401499" y="4689287"/>
            <a:ext cx="721968" cy="1067154"/>
          </a:xfrm>
          <a:prstGeom prst="rect">
            <a:avLst/>
          </a:prstGeom>
          <a:solidFill>
            <a:srgbClr val="FF0000">
              <a:alpha val="55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077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70087 0.1942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52" y="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-0.52987 0.0557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93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30449E-6 L -0.24896 -0.0009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-4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0.31892 -0.03449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37" y="-1736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0.33281 -0.04375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32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38871 -0.0088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0.51319 0.0176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53489 0.01019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21" grpId="0" build="p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5" grpId="2" animBg="1"/>
      <p:bldP spid="26" grpId="0" animBg="1"/>
      <p:bldP spid="31" grpId="0" animBg="1"/>
      <p:bldP spid="59" grpId="0" animBg="1"/>
      <p:bldP spid="74" grpId="0" animBg="1"/>
      <p:bldP spid="75" grpId="0" animBg="1"/>
      <p:bldP spid="45" grpId="0" animBg="1"/>
      <p:bldP spid="45" grpId="1" animBg="1"/>
      <p:bldP spid="46" grpId="0" animBg="1"/>
      <p:bldP spid="46" grpId="1" animBg="1"/>
      <p:bldP spid="44" grpId="0" animBg="1"/>
      <p:bldP spid="4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09" y="116978"/>
            <a:ext cx="8339959" cy="560939"/>
          </a:xfrm>
        </p:spPr>
        <p:txBody>
          <a:bodyPr>
            <a:normAutofit/>
          </a:bodyPr>
          <a:lstStyle/>
          <a:p>
            <a:r>
              <a:rPr lang="en-CA" sz="2300" dirty="0" smtClean="0"/>
              <a:t>Practice Find the Surface of the following Solids: </a:t>
            </a:r>
            <a:endParaRPr lang="en-CA" sz="2300" dirty="0"/>
          </a:p>
        </p:txBody>
      </p:sp>
      <p:sp>
        <p:nvSpPr>
          <p:cNvPr id="21" name="Can 20"/>
          <p:cNvSpPr/>
          <p:nvPr/>
        </p:nvSpPr>
        <p:spPr>
          <a:xfrm>
            <a:off x="409903" y="772511"/>
            <a:ext cx="1718441" cy="1513489"/>
          </a:xfrm>
          <a:prstGeom prst="can">
            <a:avLst>
              <a:gd name="adj" fmla="val 44792"/>
            </a:avLst>
          </a:prstGeom>
          <a:solidFill>
            <a:srgbClr val="00B050">
              <a:alpha val="5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072676"/>
              </p:ext>
            </p:extLst>
          </p:nvPr>
        </p:nvGraphicFramePr>
        <p:xfrm>
          <a:off x="2109403" y="1340070"/>
          <a:ext cx="791780" cy="395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5" name="Equation" r:id="rId4" imgW="355138" imgH="177569" progId="Equation.DSMT4">
                  <p:embed/>
                </p:oleObj>
              </mc:Choice>
              <mc:Fallback>
                <p:oleObj name="Equation" r:id="rId4" imgW="355138" imgH="177569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403" y="1340070"/>
                        <a:ext cx="791780" cy="395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>
          <a:xfrm flipH="1">
            <a:off x="940198" y="788276"/>
            <a:ext cx="557526" cy="6413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953753"/>
              </p:ext>
            </p:extLst>
          </p:nvPr>
        </p:nvGraphicFramePr>
        <p:xfrm>
          <a:off x="1275420" y="909582"/>
          <a:ext cx="6508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6" name="Equation" r:id="rId6" imgW="291847" imgH="177646" progId="Equation.DSMT4">
                  <p:embed/>
                </p:oleObj>
              </mc:Choice>
              <mc:Fallback>
                <p:oleObj name="Equation" r:id="rId6" imgW="291847" imgH="177646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420" y="909582"/>
                        <a:ext cx="6508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  <p:sp>
        <p:nvSpPr>
          <p:cNvPr id="51" name="Oval 50"/>
          <p:cNvSpPr/>
          <p:nvPr/>
        </p:nvSpPr>
        <p:spPr>
          <a:xfrm>
            <a:off x="429667" y="804043"/>
            <a:ext cx="1698678" cy="630621"/>
          </a:xfrm>
          <a:prstGeom prst="ellipse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Oval 51"/>
          <p:cNvSpPr/>
          <p:nvPr/>
        </p:nvSpPr>
        <p:spPr>
          <a:xfrm>
            <a:off x="426490" y="1671145"/>
            <a:ext cx="1686089" cy="583325"/>
          </a:xfrm>
          <a:prstGeom prst="ellipse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3" name="Flowchart: Magnetic Disk 52"/>
          <p:cNvSpPr/>
          <p:nvPr/>
        </p:nvSpPr>
        <p:spPr>
          <a:xfrm>
            <a:off x="117786" y="2515826"/>
            <a:ext cx="1711003" cy="1315190"/>
          </a:xfrm>
          <a:prstGeom prst="flowChartMagneticDisk">
            <a:avLst/>
          </a:prstGeom>
          <a:solidFill>
            <a:srgbClr val="00B0F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4" name="Rectangle 53"/>
          <p:cNvSpPr/>
          <p:nvPr/>
        </p:nvSpPr>
        <p:spPr>
          <a:xfrm>
            <a:off x="894455" y="2973025"/>
            <a:ext cx="2968085" cy="873755"/>
          </a:xfrm>
          <a:prstGeom prst="rect">
            <a:avLst/>
          </a:prstGeom>
          <a:solidFill>
            <a:srgbClr val="0070C0">
              <a:alpha val="5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24346" y="3806825"/>
          <a:ext cx="1590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Equation" r:id="rId8" imgW="736560" imgH="177480" progId="Equation.DSMT4">
                  <p:embed/>
                </p:oleObj>
              </mc:Choice>
              <mc:Fallback>
                <p:oleObj name="Equation" r:id="rId8" imgW="736560" imgH="1774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46" y="3806825"/>
                        <a:ext cx="15906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4239935" y="651039"/>
            <a:ext cx="1702596" cy="1981201"/>
            <a:chOff x="3183179" y="1817111"/>
            <a:chExt cx="1135124" cy="1321287"/>
          </a:xfrm>
        </p:grpSpPr>
        <p:sp>
          <p:nvSpPr>
            <p:cNvPr id="93" name="Cube 92"/>
            <p:cNvSpPr/>
            <p:nvPr/>
          </p:nvSpPr>
          <p:spPr>
            <a:xfrm>
              <a:off x="3186353" y="2433288"/>
              <a:ext cx="1128774" cy="705110"/>
            </a:xfrm>
            <a:prstGeom prst="cube">
              <a:avLst>
                <a:gd name="adj" fmla="val 45982"/>
              </a:avLst>
            </a:prstGeom>
            <a:solidFill>
              <a:srgbClr val="FFFF00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94" name="Group 52"/>
            <p:cNvGrpSpPr>
              <a:grpSpLocks/>
            </p:cNvGrpSpPr>
            <p:nvPr/>
          </p:nvGrpSpPr>
          <p:grpSpPr bwMode="auto">
            <a:xfrm>
              <a:off x="3186431" y="1817111"/>
              <a:ext cx="1131870" cy="944060"/>
              <a:chOff x="3186432" y="1817110"/>
              <a:chExt cx="1131871" cy="944059"/>
            </a:xfrm>
          </p:grpSpPr>
          <p:sp>
            <p:nvSpPr>
              <p:cNvPr id="104" name="Isosceles Triangle 103"/>
              <p:cNvSpPr/>
              <p:nvPr/>
            </p:nvSpPr>
            <p:spPr>
              <a:xfrm>
                <a:off x="3513398" y="1817110"/>
                <a:ext cx="804906" cy="611412"/>
              </a:xfrm>
              <a:prstGeom prst="triangle">
                <a:avLst/>
              </a:prstGeom>
              <a:solidFill>
                <a:srgbClr val="FFFF00">
                  <a:alpha val="54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5" name="Isosceles Triangle 104"/>
              <p:cNvSpPr/>
              <p:nvPr/>
            </p:nvSpPr>
            <p:spPr>
              <a:xfrm>
                <a:off x="3186355" y="2149019"/>
                <a:ext cx="811257" cy="611413"/>
              </a:xfrm>
              <a:prstGeom prst="triangle">
                <a:avLst/>
              </a:prstGeom>
              <a:solidFill>
                <a:srgbClr val="FFFF00">
                  <a:alpha val="4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cxnSp>
            <p:nvCxnSpPr>
              <p:cNvPr id="106" name="Straight Connector 105"/>
              <p:cNvCxnSpPr>
                <a:stCxn id="104" idx="4"/>
                <a:endCxn id="105" idx="4"/>
              </p:cNvCxnSpPr>
              <p:nvPr/>
            </p:nvCxnSpPr>
            <p:spPr>
              <a:xfrm flipH="1">
                <a:off x="3997612" y="2428522"/>
                <a:ext cx="320692" cy="3319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>
                <a:stCxn id="104" idx="0"/>
              </p:cNvCxnSpPr>
              <p:nvPr/>
            </p:nvCxnSpPr>
            <p:spPr>
              <a:xfrm flipH="1">
                <a:off x="3588015" y="1817110"/>
                <a:ext cx="327043" cy="33508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Rectangle 16"/>
              <p:cNvSpPr/>
              <p:nvPr/>
            </p:nvSpPr>
            <p:spPr>
              <a:xfrm>
                <a:off x="3602302" y="1834578"/>
                <a:ext cx="696951" cy="900444"/>
              </a:xfrm>
              <a:custGeom>
                <a:avLst/>
                <a:gdLst>
                  <a:gd name="connsiteX0" fmla="*/ 0 w 739977"/>
                  <a:gd name="connsiteY0" fmla="*/ 0 h 903829"/>
                  <a:gd name="connsiteX1" fmla="*/ 739977 w 739977"/>
                  <a:gd name="connsiteY1" fmla="*/ 0 h 903829"/>
                  <a:gd name="connsiteX2" fmla="*/ 739977 w 739977"/>
                  <a:gd name="connsiteY2" fmla="*/ 903829 h 903829"/>
                  <a:gd name="connsiteX3" fmla="*/ 0 w 739977"/>
                  <a:gd name="connsiteY3" fmla="*/ 903829 h 903829"/>
                  <a:gd name="connsiteX4" fmla="*/ 0 w 739977"/>
                  <a:gd name="connsiteY4" fmla="*/ 0 h 903829"/>
                  <a:gd name="connsiteX0" fmla="*/ 0 w 2325642"/>
                  <a:gd name="connsiteY0" fmla="*/ 253706 h 903829"/>
                  <a:gd name="connsiteX1" fmla="*/ 2325642 w 2325642"/>
                  <a:gd name="connsiteY1" fmla="*/ 0 h 903829"/>
                  <a:gd name="connsiteX2" fmla="*/ 2325642 w 2325642"/>
                  <a:gd name="connsiteY2" fmla="*/ 903829 h 903829"/>
                  <a:gd name="connsiteX3" fmla="*/ 1585665 w 2325642"/>
                  <a:gd name="connsiteY3" fmla="*/ 903829 h 903829"/>
                  <a:gd name="connsiteX4" fmla="*/ 0 w 2325642"/>
                  <a:gd name="connsiteY4" fmla="*/ 253706 h 903829"/>
                  <a:gd name="connsiteX0" fmla="*/ 0 w 2325642"/>
                  <a:gd name="connsiteY0" fmla="*/ 359417 h 1009540"/>
                  <a:gd name="connsiteX1" fmla="*/ 560269 w 2325642"/>
                  <a:gd name="connsiteY1" fmla="*/ 0 h 1009540"/>
                  <a:gd name="connsiteX2" fmla="*/ 2325642 w 2325642"/>
                  <a:gd name="connsiteY2" fmla="*/ 1009540 h 1009540"/>
                  <a:gd name="connsiteX3" fmla="*/ 1585665 w 2325642"/>
                  <a:gd name="connsiteY3" fmla="*/ 1009540 h 1009540"/>
                  <a:gd name="connsiteX4" fmla="*/ 0 w 2325642"/>
                  <a:gd name="connsiteY4" fmla="*/ 359417 h 1009540"/>
                  <a:gd name="connsiteX0" fmla="*/ 0 w 2325642"/>
                  <a:gd name="connsiteY0" fmla="*/ 359417 h 1294960"/>
                  <a:gd name="connsiteX1" fmla="*/ 560269 w 2325642"/>
                  <a:gd name="connsiteY1" fmla="*/ 0 h 1294960"/>
                  <a:gd name="connsiteX2" fmla="*/ 2325642 w 2325642"/>
                  <a:gd name="connsiteY2" fmla="*/ 1009540 h 1294960"/>
                  <a:gd name="connsiteX3" fmla="*/ 517984 w 2325642"/>
                  <a:gd name="connsiteY3" fmla="*/ 1294960 h 1294960"/>
                  <a:gd name="connsiteX4" fmla="*/ 0 w 2325642"/>
                  <a:gd name="connsiteY4" fmla="*/ 359417 h 1294960"/>
                  <a:gd name="connsiteX0" fmla="*/ 0 w 560269"/>
                  <a:gd name="connsiteY0" fmla="*/ 359417 h 1294960"/>
                  <a:gd name="connsiteX1" fmla="*/ 560269 w 560269"/>
                  <a:gd name="connsiteY1" fmla="*/ 0 h 1294960"/>
                  <a:gd name="connsiteX2" fmla="*/ 539126 w 560269"/>
                  <a:gd name="connsiteY2" fmla="*/ 856259 h 1294960"/>
                  <a:gd name="connsiteX3" fmla="*/ 517984 w 560269"/>
                  <a:gd name="connsiteY3" fmla="*/ 1294960 h 1294960"/>
                  <a:gd name="connsiteX4" fmla="*/ 0 w 560269"/>
                  <a:gd name="connsiteY4" fmla="*/ 359417 h 1294960"/>
                  <a:gd name="connsiteX0" fmla="*/ 0 w 1072967"/>
                  <a:gd name="connsiteY0" fmla="*/ 359417 h 1294960"/>
                  <a:gd name="connsiteX1" fmla="*/ 560269 w 1072967"/>
                  <a:gd name="connsiteY1" fmla="*/ 0 h 1294960"/>
                  <a:gd name="connsiteX2" fmla="*/ 1072967 w 1072967"/>
                  <a:gd name="connsiteY2" fmla="*/ 935543 h 1294960"/>
                  <a:gd name="connsiteX3" fmla="*/ 517984 w 1072967"/>
                  <a:gd name="connsiteY3" fmla="*/ 1294960 h 1294960"/>
                  <a:gd name="connsiteX4" fmla="*/ 0 w 1072967"/>
                  <a:gd name="connsiteY4" fmla="*/ 359417 h 1294960"/>
                  <a:gd name="connsiteX0" fmla="*/ 0 w 1094612"/>
                  <a:gd name="connsiteY0" fmla="*/ 359417 h 1294960"/>
                  <a:gd name="connsiteX1" fmla="*/ 581914 w 1094612"/>
                  <a:gd name="connsiteY1" fmla="*/ 0 h 1294960"/>
                  <a:gd name="connsiteX2" fmla="*/ 1094612 w 1094612"/>
                  <a:gd name="connsiteY2" fmla="*/ 935543 h 1294960"/>
                  <a:gd name="connsiteX3" fmla="*/ 539629 w 1094612"/>
                  <a:gd name="connsiteY3" fmla="*/ 1294960 h 1294960"/>
                  <a:gd name="connsiteX4" fmla="*/ 0 w 1094612"/>
                  <a:gd name="connsiteY4" fmla="*/ 359417 h 1294960"/>
                  <a:gd name="connsiteX0" fmla="*/ 0 w 1094612"/>
                  <a:gd name="connsiteY0" fmla="*/ 476138 h 1411681"/>
                  <a:gd name="connsiteX1" fmla="*/ 415970 w 1094612"/>
                  <a:gd name="connsiteY1" fmla="*/ 0 h 1411681"/>
                  <a:gd name="connsiteX2" fmla="*/ 1094612 w 1094612"/>
                  <a:gd name="connsiteY2" fmla="*/ 1052264 h 1411681"/>
                  <a:gd name="connsiteX3" fmla="*/ 539629 w 1094612"/>
                  <a:gd name="connsiteY3" fmla="*/ 1411681 h 1411681"/>
                  <a:gd name="connsiteX4" fmla="*/ 0 w 1094612"/>
                  <a:gd name="connsiteY4" fmla="*/ 476138 h 1411681"/>
                  <a:gd name="connsiteX0" fmla="*/ 0 w 925061"/>
                  <a:gd name="connsiteY0" fmla="*/ 476138 h 1411681"/>
                  <a:gd name="connsiteX1" fmla="*/ 415970 w 925061"/>
                  <a:gd name="connsiteY1" fmla="*/ 0 h 1411681"/>
                  <a:gd name="connsiteX2" fmla="*/ 925061 w 925061"/>
                  <a:gd name="connsiteY2" fmla="*/ 906363 h 1411681"/>
                  <a:gd name="connsiteX3" fmla="*/ 539629 w 925061"/>
                  <a:gd name="connsiteY3" fmla="*/ 1411681 h 1411681"/>
                  <a:gd name="connsiteX4" fmla="*/ 0 w 925061"/>
                  <a:gd name="connsiteY4" fmla="*/ 476138 h 1411681"/>
                  <a:gd name="connsiteX0" fmla="*/ 0 w 925061"/>
                  <a:gd name="connsiteY0" fmla="*/ 476138 h 1378331"/>
                  <a:gd name="connsiteX1" fmla="*/ 415970 w 925061"/>
                  <a:gd name="connsiteY1" fmla="*/ 0 h 1378331"/>
                  <a:gd name="connsiteX2" fmla="*/ 925061 w 925061"/>
                  <a:gd name="connsiteY2" fmla="*/ 906363 h 1378331"/>
                  <a:gd name="connsiteX3" fmla="*/ 521592 w 925061"/>
                  <a:gd name="connsiteY3" fmla="*/ 1378331 h 1378331"/>
                  <a:gd name="connsiteX4" fmla="*/ 0 w 925061"/>
                  <a:gd name="connsiteY4" fmla="*/ 476138 h 1378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5061" h="1378331">
                    <a:moveTo>
                      <a:pt x="0" y="476138"/>
                    </a:moveTo>
                    <a:lnTo>
                      <a:pt x="415970" y="0"/>
                    </a:lnTo>
                    <a:lnTo>
                      <a:pt x="925061" y="906363"/>
                    </a:lnTo>
                    <a:lnTo>
                      <a:pt x="521592" y="1378331"/>
                    </a:lnTo>
                    <a:lnTo>
                      <a:pt x="0" y="476138"/>
                    </a:lnTo>
                    <a:close/>
                  </a:path>
                </a:pathLst>
              </a:custGeom>
              <a:solidFill>
                <a:srgbClr val="FFFF00">
                  <a:alpha val="5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cxnSp>
          <p:nvCxnSpPr>
            <p:cNvPr id="95" name="Straight Connector 94"/>
            <p:cNvCxnSpPr/>
            <p:nvPr/>
          </p:nvCxnSpPr>
          <p:spPr>
            <a:xfrm flipH="1">
              <a:off x="3183179" y="3138396"/>
              <a:ext cx="8144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3194293" y="2760431"/>
              <a:ext cx="0" cy="3779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3997611" y="2760431"/>
              <a:ext cx="0" cy="3779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4318302" y="2428521"/>
              <a:ext cx="0" cy="376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3997611" y="2804898"/>
              <a:ext cx="320692" cy="33349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105" idx="0"/>
            </p:cNvCxnSpPr>
            <p:nvPr/>
          </p:nvCxnSpPr>
          <p:spPr>
            <a:xfrm>
              <a:off x="3592777" y="2150606"/>
              <a:ext cx="404835" cy="6098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187943" y="2762018"/>
              <a:ext cx="80173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05" idx="0"/>
            </p:cNvCxnSpPr>
            <p:nvPr/>
          </p:nvCxnSpPr>
          <p:spPr>
            <a:xfrm flipH="1">
              <a:off x="3186353" y="2150607"/>
              <a:ext cx="406421" cy="6098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3194294" y="2433286"/>
              <a:ext cx="328630" cy="335085"/>
            </a:xfrm>
            <a:prstGeom prst="line">
              <a:avLst/>
            </a:prstGeom>
            <a:ln w="25400">
              <a:solidFill>
                <a:schemeClr val="tx1">
                  <a:alpha val="48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92792"/>
              </p:ext>
            </p:extLst>
          </p:nvPr>
        </p:nvGraphicFramePr>
        <p:xfrm>
          <a:off x="4474611" y="2596214"/>
          <a:ext cx="6794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8" name="Equation" r:id="rId10" imgW="304404" imgH="177569" progId="Equation.DSMT4">
                  <p:embed/>
                </p:oleObj>
              </mc:Choice>
              <mc:Fallback>
                <p:oleObj name="Equation" r:id="rId10" imgW="304404" imgH="177569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4611" y="2596214"/>
                        <a:ext cx="679450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26028"/>
              </p:ext>
            </p:extLst>
          </p:nvPr>
        </p:nvGraphicFramePr>
        <p:xfrm>
          <a:off x="5721018" y="2260162"/>
          <a:ext cx="6508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" name="Equation" r:id="rId12" imgW="291847" imgH="177646" progId="Equation.DSMT4">
                  <p:embed/>
                </p:oleObj>
              </mc:Choice>
              <mc:Fallback>
                <p:oleObj name="Equation" r:id="rId12" imgW="291847" imgH="177646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018" y="2260162"/>
                        <a:ext cx="6508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24997"/>
              </p:ext>
            </p:extLst>
          </p:nvPr>
        </p:nvGraphicFramePr>
        <p:xfrm>
          <a:off x="5674654" y="852054"/>
          <a:ext cx="6508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0" name="Equation" r:id="rId14" imgW="291847" imgH="177646" progId="Equation.DSMT4">
                  <p:embed/>
                </p:oleObj>
              </mc:Choice>
              <mc:Fallback>
                <p:oleObj name="Equation" r:id="rId14" imgW="291847" imgH="177646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654" y="852054"/>
                        <a:ext cx="6508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27677"/>
              </p:ext>
            </p:extLst>
          </p:nvPr>
        </p:nvGraphicFramePr>
        <p:xfrm>
          <a:off x="5938286" y="1671090"/>
          <a:ext cx="6794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1" name="Equation" r:id="rId16" imgW="304404" imgH="177569" progId="Equation.DSMT4">
                  <p:embed/>
                </p:oleObj>
              </mc:Choice>
              <mc:Fallback>
                <p:oleObj name="Equation" r:id="rId16" imgW="304404" imgH="177569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286" y="1671090"/>
                        <a:ext cx="679450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744837" y="4114521"/>
          <a:ext cx="175736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2" name="Equation" r:id="rId18" imgW="812520" imgH="253800" progId="Equation.DSMT4">
                  <p:embed/>
                </p:oleObj>
              </mc:Choice>
              <mc:Fallback>
                <p:oleObj name="Equation" r:id="rId18" imgW="812520" imgH="2538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37" y="4114521"/>
                        <a:ext cx="1757362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2524204" y="4115942"/>
          <a:ext cx="13731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3" name="Equation" r:id="rId20" imgW="634680" imgH="203040" progId="Equation.DSMT4">
                  <p:embed/>
                </p:oleObj>
              </mc:Choice>
              <mc:Fallback>
                <p:oleObj name="Equation" r:id="rId20" imgW="634680" imgH="20304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204" y="4115942"/>
                        <a:ext cx="13731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39860" y="5296990"/>
          <a:ext cx="2416176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4" name="Equation" r:id="rId22" imgW="1117440" imgH="279360" progId="Equation.DSMT4">
                  <p:embed/>
                </p:oleObj>
              </mc:Choice>
              <mc:Fallback>
                <p:oleObj name="Equation" r:id="rId22" imgW="1117440" imgH="27936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60" y="5296990"/>
                        <a:ext cx="2416176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2756308" y="5360708"/>
          <a:ext cx="13716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5" name="Equation" r:id="rId24" imgW="634680" imgH="203040" progId="Equation.DSMT4">
                  <p:embed/>
                </p:oleObj>
              </mc:Choice>
              <mc:Fallback>
                <p:oleObj name="Equation" r:id="rId24" imgW="634680" imgH="20304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6308" y="5360708"/>
                        <a:ext cx="137160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98780" y="5844896"/>
          <a:ext cx="34290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Equation" r:id="rId26" imgW="1587240" imgH="203040" progId="Equation.DSMT4">
                  <p:embed/>
                </p:oleObj>
              </mc:Choice>
              <mc:Fallback>
                <p:oleObj name="Equation" r:id="rId26" imgW="1587240" imgH="20304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80" y="5844896"/>
                        <a:ext cx="3429000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1311327" y="6206793"/>
          <a:ext cx="15081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7" name="Equation" r:id="rId28" imgW="698400" imgH="203040" progId="Equation.DSMT4">
                  <p:embed/>
                </p:oleObj>
              </mc:Choice>
              <mc:Fallback>
                <p:oleObj name="Equation" r:id="rId28" imgW="698400" imgH="20304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327" y="6206793"/>
                        <a:ext cx="15081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2786562" y="6186103"/>
          <a:ext cx="19208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8" name="Equation" r:id="rId30" imgW="888840" imgH="203040" progId="Equation.DSMT4">
                  <p:embed/>
                </p:oleObj>
              </mc:Choice>
              <mc:Fallback>
                <p:oleObj name="Equation" r:id="rId30" imgW="888840" imgH="20304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562" y="6186103"/>
                        <a:ext cx="19208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" name="Isosceles Triangle 134"/>
          <p:cNvSpPr/>
          <p:nvPr/>
        </p:nvSpPr>
        <p:spPr bwMode="auto">
          <a:xfrm>
            <a:off x="4748778" y="614348"/>
            <a:ext cx="1173795" cy="936939"/>
          </a:xfrm>
          <a:prstGeom prst="triangle">
            <a:avLst/>
          </a:prstGeom>
          <a:solidFill>
            <a:srgbClr val="FFFF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4255917" y="1132487"/>
            <a:ext cx="1173796" cy="936939"/>
          </a:xfrm>
          <a:prstGeom prst="triangle">
            <a:avLst/>
          </a:prstGeom>
          <a:solidFill>
            <a:srgbClr val="FFFF0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7" name="Parallelogram 136"/>
          <p:cNvSpPr/>
          <p:nvPr/>
        </p:nvSpPr>
        <p:spPr>
          <a:xfrm>
            <a:off x="4271266" y="2128364"/>
            <a:ext cx="1688100" cy="474154"/>
          </a:xfrm>
          <a:prstGeom prst="parallelogram">
            <a:avLst>
              <a:gd name="adj" fmla="val 113263"/>
            </a:avLst>
          </a:prstGeom>
          <a:solidFill>
            <a:srgbClr val="FF0000">
              <a:alpha val="55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Parallelogram 137"/>
          <p:cNvSpPr/>
          <p:nvPr/>
        </p:nvSpPr>
        <p:spPr>
          <a:xfrm rot="7345923" flipH="1">
            <a:off x="3969093" y="1272745"/>
            <a:ext cx="1667443" cy="144598"/>
          </a:xfrm>
          <a:prstGeom prst="parallelogram">
            <a:avLst>
              <a:gd name="adj" fmla="val 414474"/>
            </a:avLst>
          </a:prstGeom>
          <a:solidFill>
            <a:srgbClr val="FF0000">
              <a:alpha val="57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Rectangle 138"/>
          <p:cNvSpPr/>
          <p:nvPr/>
        </p:nvSpPr>
        <p:spPr>
          <a:xfrm rot="19744230">
            <a:off x="5068056" y="758478"/>
            <a:ext cx="663102" cy="1184826"/>
          </a:xfrm>
          <a:prstGeom prst="rect">
            <a:avLst/>
          </a:prstGeom>
          <a:solidFill>
            <a:srgbClr val="FF0000">
              <a:alpha val="55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Parallelogram 139"/>
          <p:cNvSpPr/>
          <p:nvPr/>
        </p:nvSpPr>
        <p:spPr>
          <a:xfrm rot="5400000" flipH="1">
            <a:off x="5193095" y="1801314"/>
            <a:ext cx="1038331" cy="525746"/>
          </a:xfrm>
          <a:prstGeom prst="parallelogram">
            <a:avLst>
              <a:gd name="adj" fmla="val 9725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Parallelogram 140"/>
          <p:cNvSpPr/>
          <p:nvPr/>
        </p:nvSpPr>
        <p:spPr>
          <a:xfrm rot="5400000" flipH="1">
            <a:off x="4021189" y="1811822"/>
            <a:ext cx="1038331" cy="525746"/>
          </a:xfrm>
          <a:prstGeom prst="parallelogram">
            <a:avLst>
              <a:gd name="adj" fmla="val 94257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Parallelogram 142"/>
          <p:cNvSpPr/>
          <p:nvPr/>
        </p:nvSpPr>
        <p:spPr>
          <a:xfrm>
            <a:off x="4805832" y="1542919"/>
            <a:ext cx="1195575" cy="595935"/>
          </a:xfrm>
          <a:prstGeom prst="parallelogram">
            <a:avLst>
              <a:gd name="adj" fmla="val 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666009"/>
              </p:ext>
            </p:extLst>
          </p:nvPr>
        </p:nvGraphicFramePr>
        <p:xfrm>
          <a:off x="3862552" y="1288512"/>
          <a:ext cx="6508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9" name="Equation" r:id="rId32" imgW="291847" imgH="177646" progId="Equation.DSMT4">
                  <p:embed/>
                </p:oleObj>
              </mc:Choice>
              <mc:Fallback>
                <p:oleObj name="Equation" r:id="rId32" imgW="291847" imgH="177646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552" y="1288512"/>
                        <a:ext cx="6508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567510"/>
              </p:ext>
            </p:extLst>
          </p:nvPr>
        </p:nvGraphicFramePr>
        <p:xfrm>
          <a:off x="4815484" y="1523451"/>
          <a:ext cx="6794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0" name="Equation" r:id="rId33" imgW="304404" imgH="177569" progId="Equation.DSMT4">
                  <p:embed/>
                </p:oleObj>
              </mc:Choice>
              <mc:Fallback>
                <p:oleObj name="Equation" r:id="rId33" imgW="304404" imgH="177569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5484" y="1523451"/>
                        <a:ext cx="679450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Straight Connector 114"/>
          <p:cNvCxnSpPr>
            <a:stCxn id="105" idx="0"/>
            <a:endCxn id="105" idx="3"/>
          </p:cNvCxnSpPr>
          <p:nvPr/>
        </p:nvCxnSpPr>
        <p:spPr>
          <a:xfrm>
            <a:off x="4853108" y="1148720"/>
            <a:ext cx="0" cy="916783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7226300" y="1840573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1" name="Equation" r:id="rId34" imgW="685800" imgH="203040" progId="Equation.DSMT4">
                  <p:embed/>
                </p:oleObj>
              </mc:Choice>
              <mc:Fallback>
                <p:oleObj name="Equation" r:id="rId34" imgW="685800" imgH="20304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1840573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209831" y="3758711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2" name="Equation" r:id="rId36" imgW="685800" imgH="203040" progId="Equation.DSMT4">
                  <p:embed/>
                </p:oleObj>
              </mc:Choice>
              <mc:Fallback>
                <p:oleObj name="Equation" r:id="rId36" imgW="685800" imgH="20304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9831" y="3758711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5859951" y="3863817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3" name="Equation" r:id="rId38" imgW="685800" imgH="203040" progId="Equation.DSMT4">
                  <p:embed/>
                </p:oleObj>
              </mc:Choice>
              <mc:Fallback>
                <p:oleObj name="Equation" r:id="rId38" imgW="685800" imgH="203040" progId="Equation.DSMT4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951" y="3863817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7557369" y="3953157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4" name="Equation" r:id="rId40" imgW="685800" imgH="203040" progId="Equation.DSMT4">
                  <p:embed/>
                </p:oleObj>
              </mc:Choice>
              <mc:Fallback>
                <p:oleObj name="Equation" r:id="rId40" imgW="685800" imgH="20304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7369" y="3953157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603956" y="5398330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5" name="Equation" r:id="rId41" imgW="685800" imgH="203040" progId="Equation.DSMT4">
                  <p:embed/>
                </p:oleObj>
              </mc:Choice>
              <mc:Fallback>
                <p:oleObj name="Equation" r:id="rId41" imgW="685800" imgH="20304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956" y="5398330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6931990" y="5172352"/>
          <a:ext cx="148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6" name="Equation" r:id="rId43" imgW="685800" imgH="203040" progId="Equation.DSMT4">
                  <p:embed/>
                </p:oleObj>
              </mc:Choice>
              <mc:Fallback>
                <p:oleObj name="Equation" r:id="rId43" imgW="685800" imgH="20304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990" y="5172352"/>
                        <a:ext cx="148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Parallelogram 141"/>
          <p:cNvSpPr/>
          <p:nvPr/>
        </p:nvSpPr>
        <p:spPr>
          <a:xfrm>
            <a:off x="4259294" y="2036905"/>
            <a:ext cx="1195575" cy="595935"/>
          </a:xfrm>
          <a:prstGeom prst="parallelogram">
            <a:avLst>
              <a:gd name="adj" fmla="val 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4740446" y="5882948"/>
          <a:ext cx="422592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7" name="Equation" r:id="rId45" imgW="1955520" imgH="177480" progId="Equation.DSMT4">
                  <p:embed/>
                </p:oleObj>
              </mc:Choice>
              <mc:Fallback>
                <p:oleObj name="Equation" r:id="rId45" imgW="1955520" imgH="17748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446" y="5882948"/>
                        <a:ext cx="4225925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45204"/>
              </p:ext>
            </p:extLst>
          </p:nvPr>
        </p:nvGraphicFramePr>
        <p:xfrm>
          <a:off x="5180727" y="6181233"/>
          <a:ext cx="13446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8" name="Equation" r:id="rId47" imgW="622080" imgH="203040" progId="Equation.DSMT4">
                  <p:embed/>
                </p:oleObj>
              </mc:Choice>
              <mc:Fallback>
                <p:oleObj name="Equation" r:id="rId47" imgW="622080" imgH="20304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727" y="6181233"/>
                        <a:ext cx="1344613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15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00955 0.568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0.22691 0.432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0.32361 -0.0009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30174 -0.0159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-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0.27951 0.0138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00435 0.16134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0.1941 0.2819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30746 0.29282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1493 0.43518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218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7118 0.396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9722E-6 L 0.26857 0.3674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184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0.24531 0.41597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3" grpId="2" animBg="1"/>
      <p:bldP spid="54" grpId="0" animBg="1"/>
      <p:bldP spid="135" grpId="0" animBg="1"/>
      <p:bldP spid="136" grpId="0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1" animBg="1"/>
      <p:bldP spid="140" grpId="2" animBg="1"/>
      <p:bldP spid="141" grpId="1" animBg="1"/>
      <p:bldP spid="141" grpId="2" animBg="1"/>
      <p:bldP spid="143" grpId="0" animBg="1"/>
      <p:bldP spid="143" grpId="1" animBg="1"/>
      <p:bldP spid="142" grpId="0" animBg="1"/>
      <p:bldP spid="1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92465"/>
          </a:xfrm>
        </p:spPr>
        <p:txBody>
          <a:bodyPr/>
          <a:lstStyle/>
          <a:p>
            <a:r>
              <a:rPr lang="en-CA" dirty="0" smtClean="0"/>
              <a:t>Surface Areas of Composite Solids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17" y="851335"/>
            <a:ext cx="8497614" cy="4067506"/>
          </a:xfrm>
        </p:spPr>
        <p:txBody>
          <a:bodyPr>
            <a:normAutofit/>
          </a:bodyPr>
          <a:lstStyle/>
          <a:p>
            <a:r>
              <a:rPr lang="en-CA" dirty="0" smtClean="0"/>
              <a:t>A composite solid is a shape with two or solids combined</a:t>
            </a:r>
            <a:endParaRPr lang="en-CA" dirty="0"/>
          </a:p>
          <a:p>
            <a:r>
              <a:rPr lang="en-CA" dirty="0" smtClean="0"/>
              <a:t>Two methods for finding the surface area of a composite solid</a:t>
            </a:r>
          </a:p>
          <a:p>
            <a:r>
              <a:rPr lang="en-CA" dirty="0" smtClean="0"/>
              <a:t>1</a:t>
            </a:r>
            <a:r>
              <a:rPr lang="en-CA" baseline="30000" dirty="0" smtClean="0"/>
              <a:t>st</a:t>
            </a:r>
            <a:r>
              <a:rPr lang="en-CA" dirty="0" smtClean="0"/>
              <a:t> Method: </a:t>
            </a:r>
          </a:p>
          <a:p>
            <a:pPr lvl="1"/>
            <a:r>
              <a:rPr lang="en-CA" dirty="0" smtClean="0"/>
              <a:t>Draw the faces of all six sides</a:t>
            </a:r>
          </a:p>
          <a:p>
            <a:pPr lvl="1"/>
            <a:r>
              <a:rPr lang="en-CA" dirty="0" smtClean="0"/>
              <a:t>Find the area of each side, then find the sum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2</a:t>
            </a:r>
            <a:r>
              <a:rPr lang="en-CA" baseline="30000" dirty="0" smtClean="0"/>
              <a:t>nd</a:t>
            </a:r>
            <a:r>
              <a:rPr lang="en-CA" dirty="0" smtClean="0"/>
              <a:t> Method:</a:t>
            </a:r>
          </a:p>
          <a:p>
            <a:pPr lvl="1"/>
            <a:r>
              <a:rPr lang="en-CA" dirty="0" smtClean="0"/>
              <a:t>Find the surface area of each solid</a:t>
            </a:r>
          </a:p>
          <a:p>
            <a:pPr lvl="1"/>
            <a:r>
              <a:rPr lang="en-CA" dirty="0" smtClean="0"/>
              <a:t>Subtract the areas that are covered</a:t>
            </a:r>
            <a:endParaRPr lang="en-CA" dirty="0"/>
          </a:p>
        </p:txBody>
      </p:sp>
      <p:grpSp>
        <p:nvGrpSpPr>
          <p:cNvPr id="6" name="Group 5"/>
          <p:cNvGrpSpPr/>
          <p:nvPr/>
        </p:nvGrpSpPr>
        <p:grpSpPr>
          <a:xfrm>
            <a:off x="567560" y="2222937"/>
            <a:ext cx="2632842" cy="1466192"/>
            <a:chOff x="867104" y="1655379"/>
            <a:chExt cx="2632842" cy="1466192"/>
          </a:xfrm>
        </p:grpSpPr>
        <p:sp>
          <p:nvSpPr>
            <p:cNvPr id="4" name="Cube 3"/>
            <p:cNvSpPr/>
            <p:nvPr/>
          </p:nvSpPr>
          <p:spPr>
            <a:xfrm>
              <a:off x="867104" y="2049516"/>
              <a:ext cx="2632842" cy="1072055"/>
            </a:xfrm>
            <a:prstGeom prst="cube">
              <a:avLst>
                <a:gd name="adj" fmla="val 84036"/>
              </a:avLst>
            </a:prstGeom>
            <a:solidFill>
              <a:srgbClr val="00B0F0">
                <a:alpha val="7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Can 4"/>
            <p:cNvSpPr/>
            <p:nvPr/>
          </p:nvSpPr>
          <p:spPr>
            <a:xfrm>
              <a:off x="1655380" y="1655379"/>
              <a:ext cx="930165" cy="1072055"/>
            </a:xfrm>
            <a:prstGeom prst="can">
              <a:avLst>
                <a:gd name="adj" fmla="val 419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132786" y="2017986"/>
            <a:ext cx="1860334" cy="2254469"/>
            <a:chOff x="3090040" y="3720665"/>
            <a:chExt cx="2091559" cy="2643350"/>
          </a:xfrm>
        </p:grpSpPr>
        <p:sp>
          <p:nvSpPr>
            <p:cNvPr id="7" name="Cube 6"/>
            <p:cNvSpPr/>
            <p:nvPr/>
          </p:nvSpPr>
          <p:spPr>
            <a:xfrm>
              <a:off x="3090040" y="3720665"/>
              <a:ext cx="1277006" cy="2585544"/>
            </a:xfrm>
            <a:prstGeom prst="cube">
              <a:avLst>
                <a:gd name="adj" fmla="val 81790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Cube 7"/>
            <p:cNvSpPr/>
            <p:nvPr/>
          </p:nvSpPr>
          <p:spPr>
            <a:xfrm>
              <a:off x="3610303" y="4540470"/>
              <a:ext cx="1198180" cy="945931"/>
            </a:xfrm>
            <a:prstGeom prst="cube">
              <a:avLst>
                <a:gd name="adj" fmla="val 45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Cube 8"/>
            <p:cNvSpPr/>
            <p:nvPr/>
          </p:nvSpPr>
          <p:spPr>
            <a:xfrm>
              <a:off x="3904593" y="3778471"/>
              <a:ext cx="1277006" cy="2585544"/>
            </a:xfrm>
            <a:prstGeom prst="cube">
              <a:avLst>
                <a:gd name="adj" fmla="val 81790"/>
              </a:avLst>
            </a:prstGeom>
            <a:solidFill>
              <a:srgbClr val="00B0F0">
                <a:alpha val="7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46331" y="2301748"/>
            <a:ext cx="1229711" cy="1340086"/>
            <a:chOff x="6653048" y="2553997"/>
            <a:chExt cx="1229711" cy="1340086"/>
          </a:xfrm>
        </p:grpSpPr>
        <p:sp>
          <p:nvSpPr>
            <p:cNvPr id="11" name="Can 10"/>
            <p:cNvSpPr/>
            <p:nvPr/>
          </p:nvSpPr>
          <p:spPr>
            <a:xfrm>
              <a:off x="6653048" y="3026979"/>
              <a:ext cx="1229711" cy="867104"/>
            </a:xfrm>
            <a:prstGeom prst="can">
              <a:avLst>
                <a:gd name="adj" fmla="val 47368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Can 11"/>
            <p:cNvSpPr/>
            <p:nvPr/>
          </p:nvSpPr>
          <p:spPr>
            <a:xfrm>
              <a:off x="6821213" y="2727431"/>
              <a:ext cx="888125" cy="593833"/>
            </a:xfrm>
            <a:prstGeom prst="can">
              <a:avLst>
                <a:gd name="adj" fmla="val 50000"/>
              </a:avLst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Can 12"/>
            <p:cNvSpPr/>
            <p:nvPr/>
          </p:nvSpPr>
          <p:spPr>
            <a:xfrm>
              <a:off x="6957847" y="2553997"/>
              <a:ext cx="656897" cy="383623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56309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-0.00695 0.4178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20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0347 0.4157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2078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-0.00174 0.3856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928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lowchart: Magnetic Disk 28"/>
          <p:cNvSpPr/>
          <p:nvPr/>
        </p:nvSpPr>
        <p:spPr>
          <a:xfrm>
            <a:off x="2282846" y="2866008"/>
            <a:ext cx="897080" cy="957752"/>
          </a:xfrm>
          <a:prstGeom prst="flowChartMagneticDisk">
            <a:avLst/>
          </a:prstGeom>
          <a:solidFill>
            <a:srgbClr val="FFFF00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21" y="274638"/>
            <a:ext cx="8655269" cy="59246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Find the surface area of the given solid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74108" y="1138176"/>
            <a:ext cx="3828197" cy="772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100" dirty="0" smtClean="0">
                <a:solidFill>
                  <a:srgbClr val="FF0000"/>
                </a:solidFill>
              </a:rPr>
              <a:t>Cut the solid into two pieces and draw the sides</a:t>
            </a:r>
            <a:endParaRPr lang="en-CA" sz="2100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93684" y="1245474"/>
            <a:ext cx="2585543" cy="1245477"/>
            <a:chOff x="867104" y="1655379"/>
            <a:chExt cx="2632842" cy="1466192"/>
          </a:xfrm>
        </p:grpSpPr>
        <p:sp>
          <p:nvSpPr>
            <p:cNvPr id="5" name="Cube 4"/>
            <p:cNvSpPr/>
            <p:nvPr/>
          </p:nvSpPr>
          <p:spPr>
            <a:xfrm>
              <a:off x="867104" y="2049516"/>
              <a:ext cx="2632842" cy="1072055"/>
            </a:xfrm>
            <a:prstGeom prst="cube">
              <a:avLst>
                <a:gd name="adj" fmla="val 84036"/>
              </a:avLst>
            </a:prstGeom>
            <a:solidFill>
              <a:srgbClr val="00B0F0">
                <a:alpha val="7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Can 5"/>
            <p:cNvSpPr/>
            <p:nvPr/>
          </p:nvSpPr>
          <p:spPr>
            <a:xfrm>
              <a:off x="1655380" y="1655379"/>
              <a:ext cx="930165" cy="1072055"/>
            </a:xfrm>
            <a:prstGeom prst="can">
              <a:avLst>
                <a:gd name="adj" fmla="val 419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1733550" y="1257300"/>
            <a:ext cx="352425" cy="333375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524125" y="1428751"/>
            <a:ext cx="0" cy="561974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381375" y="1228725"/>
            <a:ext cx="0" cy="314325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90900" y="1733550"/>
            <a:ext cx="0" cy="314325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757718"/>
              </p:ext>
            </p:extLst>
          </p:nvPr>
        </p:nvGraphicFramePr>
        <p:xfrm>
          <a:off x="1339850" y="2514599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3" name="Equation" r:id="rId4" imgW="355138" imgH="177569" progId="Equation.DSMT4">
                  <p:embed/>
                </p:oleObj>
              </mc:Choice>
              <mc:Fallback>
                <p:oleObj name="Equation" r:id="rId4" imgW="355138" imgH="177569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514599"/>
                        <a:ext cx="4889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09411"/>
              </p:ext>
            </p:extLst>
          </p:nvPr>
        </p:nvGraphicFramePr>
        <p:xfrm>
          <a:off x="2844800" y="2114549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4" name="Equation" r:id="rId6" imgW="355138" imgH="177569" progId="Equation.DSMT4">
                  <p:embed/>
                </p:oleObj>
              </mc:Choice>
              <mc:Fallback>
                <p:oleObj name="Equation" r:id="rId6" imgW="355138" imgH="177569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114549"/>
                        <a:ext cx="4889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27331"/>
              </p:ext>
            </p:extLst>
          </p:nvPr>
        </p:nvGraphicFramePr>
        <p:xfrm>
          <a:off x="3317875" y="1533525"/>
          <a:ext cx="4191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5" name="Equation" r:id="rId7" imgW="304404" imgH="177569" progId="Equation.DSMT4">
                  <p:embed/>
                </p:oleObj>
              </mc:Choice>
              <mc:Fallback>
                <p:oleObj name="Equation" r:id="rId7" imgW="304404" imgH="177569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5" y="1533525"/>
                        <a:ext cx="41910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6073"/>
              </p:ext>
            </p:extLst>
          </p:nvPr>
        </p:nvGraphicFramePr>
        <p:xfrm>
          <a:off x="1933575" y="1343026"/>
          <a:ext cx="4191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6" name="Equation" r:id="rId9" imgW="304404" imgH="177569" progId="Equation.DSMT4">
                  <p:embed/>
                </p:oleObj>
              </mc:Choice>
              <mc:Fallback>
                <p:oleObj name="Equation" r:id="rId9" imgW="304404" imgH="177569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1343026"/>
                        <a:ext cx="41910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3259"/>
              </p:ext>
            </p:extLst>
          </p:nvPr>
        </p:nvGraphicFramePr>
        <p:xfrm>
          <a:off x="2528888" y="1638300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7" name="Equation" r:id="rId11" imgW="291847" imgH="177646" progId="Equation.DSMT4">
                  <p:embed/>
                </p:oleObj>
              </mc:Choice>
              <mc:Fallback>
                <p:oleObj name="Equation" r:id="rId11" imgW="291847" imgH="177646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888" y="1638300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  <p:sp>
        <p:nvSpPr>
          <p:cNvPr id="25" name="Cube 24"/>
          <p:cNvSpPr/>
          <p:nvPr/>
        </p:nvSpPr>
        <p:spPr>
          <a:xfrm>
            <a:off x="4858526" y="2060225"/>
            <a:ext cx="2585543" cy="910672"/>
          </a:xfrm>
          <a:prstGeom prst="cube">
            <a:avLst>
              <a:gd name="adj" fmla="val 84036"/>
            </a:avLst>
          </a:prstGeom>
          <a:solidFill>
            <a:srgbClr val="00B0F0">
              <a:alpha val="7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600095" y="3207201"/>
            <a:ext cx="2184045" cy="619733"/>
          </a:xfrm>
          <a:prstGeom prst="rect">
            <a:avLst/>
          </a:prstGeom>
          <a:solidFill>
            <a:srgbClr val="FFFF00">
              <a:alpha val="7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4860858" y="3474710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4854238" y="3666865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6802300" y="3460132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6795680" y="3652287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Parallelogram 35"/>
          <p:cNvSpPr/>
          <p:nvPr/>
        </p:nvSpPr>
        <p:spPr>
          <a:xfrm rot="5400000" flipH="1">
            <a:off x="6625425" y="2136913"/>
            <a:ext cx="862716" cy="755374"/>
          </a:xfrm>
          <a:prstGeom prst="parallelogram">
            <a:avLst>
              <a:gd name="adj" fmla="val 98456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4870140" y="2832010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Parallelogram 37"/>
          <p:cNvSpPr/>
          <p:nvPr/>
        </p:nvSpPr>
        <p:spPr>
          <a:xfrm rot="5400000" flipH="1">
            <a:off x="4821804" y="2122335"/>
            <a:ext cx="862716" cy="755374"/>
          </a:xfrm>
          <a:prstGeom prst="parallelogram">
            <a:avLst>
              <a:gd name="adj" fmla="val 98456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Rectangle 38"/>
          <p:cNvSpPr/>
          <p:nvPr/>
        </p:nvSpPr>
        <p:spPr>
          <a:xfrm>
            <a:off x="5626839" y="2070010"/>
            <a:ext cx="1810287" cy="14312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Oval 39"/>
          <p:cNvSpPr/>
          <p:nvPr/>
        </p:nvSpPr>
        <p:spPr>
          <a:xfrm>
            <a:off x="5630817" y="2352765"/>
            <a:ext cx="897933" cy="341195"/>
          </a:xfrm>
          <a:prstGeom prst="ellipse">
            <a:avLst/>
          </a:prstGeom>
          <a:blipFill>
            <a:blip r:embed="rId1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Parallelogram 43"/>
          <p:cNvSpPr/>
          <p:nvPr/>
        </p:nvSpPr>
        <p:spPr>
          <a:xfrm>
            <a:off x="4874149" y="2194560"/>
            <a:ext cx="2584174" cy="771276"/>
          </a:xfrm>
          <a:prstGeom prst="parallelogram">
            <a:avLst>
              <a:gd name="adj" fmla="val 1023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7" name="Group 46"/>
          <p:cNvGrpSpPr/>
          <p:nvPr/>
        </p:nvGrpSpPr>
        <p:grpSpPr>
          <a:xfrm>
            <a:off x="4859578" y="2060714"/>
            <a:ext cx="2584174" cy="771276"/>
            <a:chOff x="4875480" y="2060714"/>
            <a:chExt cx="2584174" cy="771276"/>
          </a:xfrm>
        </p:grpSpPr>
        <p:sp>
          <p:nvSpPr>
            <p:cNvPr id="45" name="Parallelogram 44"/>
            <p:cNvSpPr/>
            <p:nvPr/>
          </p:nvSpPr>
          <p:spPr>
            <a:xfrm>
              <a:off x="4875480" y="2060714"/>
              <a:ext cx="2584174" cy="771276"/>
            </a:xfrm>
            <a:prstGeom prst="parallelogram">
              <a:avLst>
                <a:gd name="adj" fmla="val 1023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Oval 45"/>
            <p:cNvSpPr/>
            <p:nvPr/>
          </p:nvSpPr>
          <p:spPr>
            <a:xfrm>
              <a:off x="5624197" y="2346145"/>
              <a:ext cx="897933" cy="341195"/>
            </a:xfrm>
            <a:prstGeom prst="ellipse">
              <a:avLst/>
            </a:prstGeom>
            <a:blipFill>
              <a:blip r:embed="rId13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58140" y="5498276"/>
            <a:ext cx="36932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dirty="0" smtClean="0">
                <a:solidFill>
                  <a:srgbClr val="FF0000"/>
                </a:solidFill>
              </a:rPr>
              <a:t>Place the circle on top of the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dirty="0" smtClean="0">
                <a:solidFill>
                  <a:srgbClr val="FF0000"/>
                </a:solidFill>
              </a:rPr>
              <a:t>rectangle to get a complete side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dirty="0" smtClean="0">
                <a:solidFill>
                  <a:srgbClr val="FF0000"/>
                </a:solidFill>
              </a:rPr>
              <a:t>shaded</a:t>
            </a:r>
          </a:p>
          <a:p>
            <a:endParaRPr lang="en-CA" dirty="0"/>
          </a:p>
        </p:txBody>
      </p:sp>
      <p:sp>
        <p:nvSpPr>
          <p:cNvPr id="52" name="Parallelogram 51"/>
          <p:cNvSpPr/>
          <p:nvPr/>
        </p:nvSpPr>
        <p:spPr>
          <a:xfrm>
            <a:off x="4204451" y="4588183"/>
            <a:ext cx="2584174" cy="771276"/>
          </a:xfrm>
          <a:prstGeom prst="parallelogram">
            <a:avLst>
              <a:gd name="adj" fmla="val 1023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2281992" y="2852371"/>
            <a:ext cx="897933" cy="341195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2333" name="Object 45"/>
          <p:cNvGraphicFramePr>
            <a:graphicFrameLocks noChangeAspect="1"/>
          </p:cNvGraphicFramePr>
          <p:nvPr/>
        </p:nvGraphicFramePr>
        <p:xfrm>
          <a:off x="787838" y="3838575"/>
          <a:ext cx="15922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Equation" r:id="rId14" imgW="736560" imgH="177480" progId="Equation.DSMT4">
                  <p:embed/>
                </p:oleObj>
              </mc:Choice>
              <mc:Fallback>
                <p:oleObj name="Equation" r:id="rId14" imgW="736560" imgH="17748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838" y="3838575"/>
                        <a:ext cx="159226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5"/>
          <p:cNvGraphicFramePr>
            <a:graphicFrameLocks noChangeAspect="1"/>
          </p:cNvGraphicFramePr>
          <p:nvPr/>
        </p:nvGraphicFramePr>
        <p:xfrm>
          <a:off x="780350" y="4204650"/>
          <a:ext cx="1839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Equation" r:id="rId16" imgW="850680" imgH="177480" progId="Equation.DSMT4">
                  <p:embed/>
                </p:oleObj>
              </mc:Choice>
              <mc:Fallback>
                <p:oleObj name="Equation" r:id="rId16" imgW="850680" imgH="17748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350" y="4204650"/>
                        <a:ext cx="18399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45"/>
          <p:cNvGraphicFramePr>
            <a:graphicFrameLocks noChangeAspect="1"/>
          </p:cNvGraphicFramePr>
          <p:nvPr/>
        </p:nvGraphicFramePr>
        <p:xfrm>
          <a:off x="770950" y="4507800"/>
          <a:ext cx="16764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0" name="Equation" r:id="rId18" imgW="774360" imgH="203040" progId="Equation.DSMT4">
                  <p:embed/>
                </p:oleObj>
              </mc:Choice>
              <mc:Fallback>
                <p:oleObj name="Equation" r:id="rId18" imgW="774360" imgH="2030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950" y="4507800"/>
                        <a:ext cx="1676400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5"/>
          <p:cNvGraphicFramePr>
            <a:graphicFrameLocks noChangeAspect="1"/>
          </p:cNvGraphicFramePr>
          <p:nvPr/>
        </p:nvGraphicFramePr>
        <p:xfrm>
          <a:off x="5428525" y="3760150"/>
          <a:ext cx="20335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Equation" r:id="rId20" imgW="939600" imgH="253800" progId="Equation.DSMT4">
                  <p:embed/>
                </p:oleObj>
              </mc:Choice>
              <mc:Fallback>
                <p:oleObj name="Equation" r:id="rId20" imgW="939600" imgH="2538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8525" y="3760150"/>
                        <a:ext cx="203358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45"/>
          <p:cNvGraphicFramePr>
            <a:graphicFrameLocks noChangeAspect="1"/>
          </p:cNvGraphicFramePr>
          <p:nvPr/>
        </p:nvGraphicFramePr>
        <p:xfrm>
          <a:off x="5444466" y="4100203"/>
          <a:ext cx="14573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2" name="Equation" r:id="rId22" imgW="672840" imgH="203040" progId="Equation.DSMT4">
                  <p:embed/>
                </p:oleObj>
              </mc:Choice>
              <mc:Fallback>
                <p:oleObj name="Equation" r:id="rId22" imgW="67284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466" y="4100203"/>
                        <a:ext cx="14573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5"/>
          <p:cNvGraphicFramePr>
            <a:graphicFrameLocks noChangeAspect="1"/>
          </p:cNvGraphicFramePr>
          <p:nvPr/>
        </p:nvGraphicFramePr>
        <p:xfrm>
          <a:off x="5174588" y="5348288"/>
          <a:ext cx="2173287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3" name="Equation" r:id="rId24" imgW="1002960" imgH="253800" progId="Equation.DSMT4">
                  <p:embed/>
                </p:oleObj>
              </mc:Choice>
              <mc:Fallback>
                <p:oleObj name="Equation" r:id="rId24" imgW="1002960" imgH="25380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4588" y="5348288"/>
                        <a:ext cx="2173287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5"/>
          <p:cNvGraphicFramePr>
            <a:graphicFrameLocks noChangeAspect="1"/>
          </p:cNvGraphicFramePr>
          <p:nvPr/>
        </p:nvGraphicFramePr>
        <p:xfrm>
          <a:off x="5189476" y="5747515"/>
          <a:ext cx="16510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4" name="Equation" r:id="rId26" imgW="761760" imgH="203040" progId="Equation.DSMT4">
                  <p:embed/>
                </p:oleObj>
              </mc:Choice>
              <mc:Fallback>
                <p:oleObj name="Equation" r:id="rId26" imgW="761760" imgH="20304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476" y="5747515"/>
                        <a:ext cx="16510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Content Placeholder 2"/>
          <p:cNvSpPr txBox="1">
            <a:spLocks/>
          </p:cNvSpPr>
          <p:nvPr/>
        </p:nvSpPr>
        <p:spPr>
          <a:xfrm>
            <a:off x="192014" y="4900676"/>
            <a:ext cx="3828197" cy="77251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 all</a:t>
            </a:r>
            <a:r>
              <a:rPr kumimoji="0" lang="en-CA" sz="21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sides up to find the surface area of the solid</a:t>
            </a:r>
            <a:endParaRPr kumimoji="0" lang="en-CA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2" name="Object 45"/>
          <p:cNvGraphicFramePr>
            <a:graphicFrameLocks noChangeAspect="1"/>
          </p:cNvGraphicFramePr>
          <p:nvPr/>
        </p:nvGraphicFramePr>
        <p:xfrm>
          <a:off x="413822" y="5594371"/>
          <a:ext cx="2717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5" name="Equation" r:id="rId28" imgW="1257120" imgH="177480" progId="Equation.DSMT4">
                  <p:embed/>
                </p:oleObj>
              </mc:Choice>
              <mc:Fallback>
                <p:oleObj name="Equation" r:id="rId28" imgW="12571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22" y="5594371"/>
                        <a:ext cx="2717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45"/>
          <p:cNvGraphicFramePr>
            <a:graphicFrameLocks noChangeAspect="1"/>
          </p:cNvGraphicFramePr>
          <p:nvPr/>
        </p:nvGraphicFramePr>
        <p:xfrm>
          <a:off x="412564" y="6067591"/>
          <a:ext cx="21145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Equation" r:id="rId30" imgW="977760" imgH="177480" progId="Equation.DSMT4">
                  <p:embed/>
                </p:oleObj>
              </mc:Choice>
              <mc:Fallback>
                <p:oleObj name="Equation" r:id="rId30" imgW="977760" imgH="1774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64" y="6067591"/>
                        <a:ext cx="21145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5"/>
          <p:cNvGraphicFramePr>
            <a:graphicFrameLocks noChangeAspect="1"/>
          </p:cNvGraphicFramePr>
          <p:nvPr/>
        </p:nvGraphicFramePr>
        <p:xfrm>
          <a:off x="2608345" y="5996937"/>
          <a:ext cx="19224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7" name="Equation" r:id="rId32" imgW="888840" imgH="203040" progId="Equation.DSMT4">
                  <p:embed/>
                </p:oleObj>
              </mc:Choice>
              <mc:Fallback>
                <p:oleObj name="Equation" r:id="rId32" imgW="888840" imgH="2030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345" y="5996937"/>
                        <a:ext cx="19224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948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02498E-6 L -0.14722 0.2400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30449E-6 L -0.24896 -0.0009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-4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1374E-6 L 0.07639 0.1501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7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17997E-6 L 2.77778E-6 0.090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6162E-7 L 0.06059 0.180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9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1587E-6 L 0.13385 0.2310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15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58247E-6 L -0.07048 0.3689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84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0752E-6 L 0.16771 0.3516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722 0.24006 L 0.29358 0.2904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3" grpId="0" build="p"/>
      <p:bldP spid="25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6" grpId="1" animBg="1"/>
      <p:bldP spid="36" grpId="2" animBg="1"/>
      <p:bldP spid="36" grpId="3" animBg="1"/>
      <p:bldP spid="36" grpId="4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8" grpId="3" animBg="1"/>
      <p:bldP spid="38" grpId="4" animBg="1"/>
      <p:bldP spid="39" grpId="0" animBg="1"/>
      <p:bldP spid="39" grpId="1" animBg="1"/>
      <p:bldP spid="39" grpId="2" animBg="1"/>
      <p:bldP spid="40" grpId="0" animBg="1"/>
      <p:bldP spid="44" grpId="0" animBg="1"/>
      <p:bldP spid="44" grpId="1" animBg="1"/>
      <p:bldP spid="49" grpId="0"/>
      <p:bldP spid="49" grpId="1"/>
      <p:bldP spid="52" grpId="0" animBg="1"/>
      <p:bldP spid="27" grpId="0" animBg="1"/>
      <p:bldP spid="27" grpId="1" animBg="1"/>
      <p:bldP spid="27" grpId="2" animBg="1"/>
      <p:bldP spid="27" grpId="3" animBg="1"/>
      <p:bldP spid="6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9" y="274638"/>
            <a:ext cx="8671034" cy="671293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Practice: Find the surface area of the solid</a:t>
            </a:r>
            <a:endParaRPr lang="en-CA" dirty="0"/>
          </a:p>
        </p:txBody>
      </p:sp>
      <p:sp>
        <p:nvSpPr>
          <p:cNvPr id="5" name="Cube 4"/>
          <p:cNvSpPr/>
          <p:nvPr/>
        </p:nvSpPr>
        <p:spPr>
          <a:xfrm>
            <a:off x="709448" y="914400"/>
            <a:ext cx="1086553" cy="1939162"/>
          </a:xfrm>
          <a:prstGeom prst="cube">
            <a:avLst>
              <a:gd name="adj" fmla="val 8179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Cube 5"/>
          <p:cNvSpPr/>
          <p:nvPr/>
        </p:nvSpPr>
        <p:spPr>
          <a:xfrm>
            <a:off x="1211097" y="1417421"/>
            <a:ext cx="1043374" cy="931640"/>
          </a:xfrm>
          <a:prstGeom prst="cube">
            <a:avLst>
              <a:gd name="adj" fmla="val 3484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Cube 8"/>
          <p:cNvSpPr/>
          <p:nvPr/>
        </p:nvSpPr>
        <p:spPr>
          <a:xfrm>
            <a:off x="1571318" y="909140"/>
            <a:ext cx="1086553" cy="1939162"/>
          </a:xfrm>
          <a:prstGeom prst="cube">
            <a:avLst>
              <a:gd name="adj" fmla="val 81790"/>
            </a:avLst>
          </a:prstGeom>
          <a:solidFill>
            <a:srgbClr val="00B0F0">
              <a:alpha val="7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76070"/>
              </p:ext>
            </p:extLst>
          </p:nvPr>
        </p:nvGraphicFramePr>
        <p:xfrm>
          <a:off x="2282825" y="2295525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4" imgW="355138" imgH="177569" progId="Equation.DSMT4">
                  <p:embed/>
                </p:oleObj>
              </mc:Choice>
              <mc:Fallback>
                <p:oleObj name="Equation" r:id="rId4" imgW="355138" imgH="177569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2295525"/>
                        <a:ext cx="4889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369680"/>
              </p:ext>
            </p:extLst>
          </p:nvPr>
        </p:nvGraphicFramePr>
        <p:xfrm>
          <a:off x="2697163" y="1333500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6" imgW="291847" imgH="177646" progId="Equation.DSMT4">
                  <p:embed/>
                </p:oleObj>
              </mc:Choice>
              <mc:Fallback>
                <p:oleObj name="Equation" r:id="rId6" imgW="291847" imgH="177646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1333500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810919"/>
              </p:ext>
            </p:extLst>
          </p:nvPr>
        </p:nvGraphicFramePr>
        <p:xfrm>
          <a:off x="1557338" y="2847975"/>
          <a:ext cx="3841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Equation" r:id="rId8" imgW="279158" imgH="177646" progId="Equation.DSMT4">
                  <p:embed/>
                </p:oleObj>
              </mc:Choice>
              <mc:Fallback>
                <p:oleObj name="Equation" r:id="rId8" imgW="279158" imgH="177646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2847975"/>
                        <a:ext cx="384175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668343"/>
              </p:ext>
            </p:extLst>
          </p:nvPr>
        </p:nvGraphicFramePr>
        <p:xfrm>
          <a:off x="615950" y="1209675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7" name="Equation" r:id="rId10" imgW="355138" imgH="177569" progId="Equation.DSMT4">
                  <p:embed/>
                </p:oleObj>
              </mc:Choice>
              <mc:Fallback>
                <p:oleObj name="Equation" r:id="rId10" imgW="355138" imgH="177569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209675"/>
                        <a:ext cx="4889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85577"/>
              </p:ext>
            </p:extLst>
          </p:nvPr>
        </p:nvGraphicFramePr>
        <p:xfrm>
          <a:off x="652463" y="2857500"/>
          <a:ext cx="3841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8" name="Equation" r:id="rId11" imgW="279158" imgH="177646" progId="Equation.DSMT4">
                  <p:embed/>
                </p:oleObj>
              </mc:Choice>
              <mc:Fallback>
                <p:oleObj name="Equation" r:id="rId11" imgW="279158" imgH="177646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2857500"/>
                        <a:ext cx="384175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845102"/>
              </p:ext>
            </p:extLst>
          </p:nvPr>
        </p:nvGraphicFramePr>
        <p:xfrm>
          <a:off x="287338" y="2181225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9" name="Equation" r:id="rId12" imgW="291847" imgH="177646" progId="Equation.DSMT4">
                  <p:embed/>
                </p:oleObj>
              </mc:Choice>
              <mc:Fallback>
                <p:oleObj name="Equation" r:id="rId12" imgW="291847" imgH="177646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2181225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570512"/>
              </p:ext>
            </p:extLst>
          </p:nvPr>
        </p:nvGraphicFramePr>
        <p:xfrm>
          <a:off x="1211263" y="1924050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0" name="Equation" r:id="rId13" imgW="291847" imgH="177646" progId="Equation.DSMT4">
                  <p:embed/>
                </p:oleObj>
              </mc:Choice>
              <mc:Fallback>
                <p:oleObj name="Equation" r:id="rId13" imgW="291847" imgH="177646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1924050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25310"/>
              </p:ext>
            </p:extLst>
          </p:nvPr>
        </p:nvGraphicFramePr>
        <p:xfrm>
          <a:off x="1411288" y="1457325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" name="Equation" r:id="rId15" imgW="291847" imgH="177646" progId="Equation.DSMT4">
                  <p:embed/>
                </p:oleObj>
              </mc:Choice>
              <mc:Fallback>
                <p:oleObj name="Equation" r:id="rId15" imgW="291847" imgH="177646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1457325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479675"/>
              </p:ext>
            </p:extLst>
          </p:nvPr>
        </p:nvGraphicFramePr>
        <p:xfrm>
          <a:off x="1373188" y="2333625"/>
          <a:ext cx="4016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2" name="Equation" r:id="rId16" imgW="291847" imgH="177646" progId="Equation.DSMT4">
                  <p:embed/>
                </p:oleObj>
              </mc:Choice>
              <mc:Fallback>
                <p:oleObj name="Equation" r:id="rId16" imgW="291847" imgH="177646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333625"/>
                        <a:ext cx="401637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232218" y="1027817"/>
            <a:ext cx="3828197" cy="772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100" dirty="0" smtClean="0">
                <a:solidFill>
                  <a:srgbClr val="FF0000"/>
                </a:solidFill>
              </a:rPr>
              <a:t>Find the area of each rectangular prism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8" name="Cube 17"/>
          <p:cNvSpPr/>
          <p:nvPr/>
        </p:nvSpPr>
        <p:spPr>
          <a:xfrm>
            <a:off x="325820" y="2942897"/>
            <a:ext cx="1086553" cy="1939162"/>
          </a:xfrm>
          <a:prstGeom prst="cube">
            <a:avLst>
              <a:gd name="adj" fmla="val 8179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Cube 18"/>
          <p:cNvSpPr/>
          <p:nvPr/>
        </p:nvSpPr>
        <p:spPr>
          <a:xfrm>
            <a:off x="2262136" y="3477449"/>
            <a:ext cx="1043374" cy="931640"/>
          </a:xfrm>
          <a:prstGeom prst="cube">
            <a:avLst>
              <a:gd name="adj" fmla="val 3484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Cube 19"/>
          <p:cNvSpPr/>
          <p:nvPr/>
        </p:nvSpPr>
        <p:spPr>
          <a:xfrm>
            <a:off x="4261960" y="3016471"/>
            <a:ext cx="1086553" cy="1939162"/>
          </a:xfrm>
          <a:prstGeom prst="cube">
            <a:avLst>
              <a:gd name="adj" fmla="val 81790"/>
            </a:avLst>
          </a:prstGeom>
          <a:solidFill>
            <a:srgbClr val="00B0F0">
              <a:alpha val="7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3388" name="Object 76"/>
          <p:cNvGraphicFramePr>
            <a:graphicFrameLocks noChangeAspect="1"/>
          </p:cNvGraphicFramePr>
          <p:nvPr/>
        </p:nvGraphicFramePr>
        <p:xfrm>
          <a:off x="125958" y="4883913"/>
          <a:ext cx="16208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Equation" r:id="rId17" imgW="749160" imgH="203040" progId="Equation.DSMT4">
                  <p:embed/>
                </p:oleObj>
              </mc:Choice>
              <mc:Fallback>
                <p:oleObj name="Equation" r:id="rId17" imgW="749160" imgH="20304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58" y="4883913"/>
                        <a:ext cx="16208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6"/>
          <p:cNvGraphicFramePr>
            <a:graphicFrameLocks noChangeAspect="1"/>
          </p:cNvGraphicFramePr>
          <p:nvPr/>
        </p:nvGraphicFramePr>
        <p:xfrm>
          <a:off x="1870677" y="4358394"/>
          <a:ext cx="16208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Equation" r:id="rId19" imgW="749160" imgH="203040" progId="Equation.DSMT4">
                  <p:embed/>
                </p:oleObj>
              </mc:Choice>
              <mc:Fallback>
                <p:oleObj name="Equation" r:id="rId19" imgW="749160" imgH="20304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677" y="4358394"/>
                        <a:ext cx="16208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6"/>
          <p:cNvGraphicFramePr>
            <a:graphicFrameLocks noChangeAspect="1"/>
          </p:cNvGraphicFramePr>
          <p:nvPr/>
        </p:nvGraphicFramePr>
        <p:xfrm>
          <a:off x="3993770" y="4841868"/>
          <a:ext cx="16208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Equation" r:id="rId21" imgW="749160" imgH="203040" progId="Equation.DSMT4">
                  <p:embed/>
                </p:oleObj>
              </mc:Choice>
              <mc:Fallback>
                <p:oleObj name="Equation" r:id="rId21" imgW="749160" imgH="20304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3770" y="4841868"/>
                        <a:ext cx="16208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ontent Placeholder 2"/>
          <p:cNvSpPr txBox="1">
            <a:spLocks/>
          </p:cNvSpPr>
          <p:nvPr/>
        </p:nvSpPr>
        <p:spPr>
          <a:xfrm>
            <a:off x="4211192" y="1716261"/>
            <a:ext cx="3828197" cy="7725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en-CA" sz="21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subtract all the sides that are covered!</a:t>
            </a:r>
            <a:endParaRPr kumimoji="0" lang="en-CA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arallelogram 23"/>
          <p:cNvSpPr/>
          <p:nvPr/>
        </p:nvSpPr>
        <p:spPr>
          <a:xfrm rot="5400000" flipH="1">
            <a:off x="1984788" y="3795653"/>
            <a:ext cx="880678" cy="320791"/>
          </a:xfrm>
          <a:prstGeom prst="parallelogram">
            <a:avLst>
              <a:gd name="adj" fmla="val 97255"/>
            </a:avLst>
          </a:prstGeom>
          <a:solidFill>
            <a:srgbClr val="FF00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Parallelogram 24"/>
          <p:cNvSpPr/>
          <p:nvPr/>
        </p:nvSpPr>
        <p:spPr>
          <a:xfrm rot="5400000" flipH="1">
            <a:off x="481758" y="3900755"/>
            <a:ext cx="880678" cy="320791"/>
          </a:xfrm>
          <a:prstGeom prst="parallelogram">
            <a:avLst>
              <a:gd name="adj" fmla="val 97255"/>
            </a:avLst>
          </a:prstGeom>
          <a:solidFill>
            <a:srgbClr val="FF00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Parallelogram 28"/>
          <p:cNvSpPr/>
          <p:nvPr/>
        </p:nvSpPr>
        <p:spPr>
          <a:xfrm rot="5400000" flipH="1">
            <a:off x="4107876" y="3884999"/>
            <a:ext cx="880678" cy="320791"/>
          </a:xfrm>
          <a:prstGeom prst="parallelogram">
            <a:avLst>
              <a:gd name="adj" fmla="val 97255"/>
            </a:avLst>
          </a:prstGeom>
          <a:solidFill>
            <a:srgbClr val="FF000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Parallelogram 29"/>
          <p:cNvSpPr/>
          <p:nvPr/>
        </p:nvSpPr>
        <p:spPr>
          <a:xfrm rot="5400000" flipH="1">
            <a:off x="2730974" y="3769377"/>
            <a:ext cx="880678" cy="320791"/>
          </a:xfrm>
          <a:prstGeom prst="parallelogram">
            <a:avLst>
              <a:gd name="adj" fmla="val 97255"/>
            </a:avLst>
          </a:prstGeom>
          <a:solidFill>
            <a:srgbClr val="FF00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1" name="Object 76"/>
          <p:cNvGraphicFramePr>
            <a:graphicFrameLocks noChangeAspect="1"/>
          </p:cNvGraphicFramePr>
          <p:nvPr/>
        </p:nvGraphicFramePr>
        <p:xfrm>
          <a:off x="2979517" y="5782542"/>
          <a:ext cx="16208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23" imgW="749160" imgH="203040" progId="Equation.DSMT4">
                  <p:embed/>
                </p:oleObj>
              </mc:Choice>
              <mc:Fallback>
                <p:oleObj name="Equation" r:id="rId23" imgW="749160" imgH="20304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517" y="5782542"/>
                        <a:ext cx="16208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92" name="Object 76"/>
          <p:cNvGraphicFramePr>
            <a:graphicFrameLocks noChangeAspect="1"/>
          </p:cNvGraphicFramePr>
          <p:nvPr/>
        </p:nvGraphicFramePr>
        <p:xfrm>
          <a:off x="5632450" y="3234665"/>
          <a:ext cx="35115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25" imgW="1625400" imgH="177480" progId="Equation.DSMT4">
                  <p:embed/>
                </p:oleObj>
              </mc:Choice>
              <mc:Fallback>
                <p:oleObj name="Equation" r:id="rId25" imgW="1625400" imgH="17748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3234665"/>
                        <a:ext cx="351155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6"/>
          <p:cNvGraphicFramePr>
            <a:graphicFrameLocks noChangeAspect="1"/>
          </p:cNvGraphicFramePr>
          <p:nvPr/>
        </p:nvGraphicFramePr>
        <p:xfrm>
          <a:off x="5640033" y="3690938"/>
          <a:ext cx="17843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Equation" r:id="rId27" imgW="825480" imgH="203040" progId="Equation.DSMT4">
                  <p:embed/>
                </p:oleObj>
              </mc:Choice>
              <mc:Fallback>
                <p:oleObj name="Equation" r:id="rId27" imgW="825480" imgH="20304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033" y="3690938"/>
                        <a:ext cx="1784350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31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5" presetClass="emph" presetSubtype="0" repeatCount="4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10347 0.271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136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0.01372 0.2506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-0.20174 0.2620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0" y="131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-0.10521 0.2645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00" y="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animBg="1"/>
      <p:bldP spid="19" grpId="0" animBg="1"/>
      <p:bldP spid="20" grpId="0" animBg="1"/>
      <p:bldP spid="23" grpId="0" build="p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P40, 41 #3, 4, 5, 8, 9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5075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Copyright All Rights Reserved Homework Depot at www.BCMath.ca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5745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ie 60"/>
          <p:cNvSpPr/>
          <p:nvPr/>
        </p:nvSpPr>
        <p:spPr>
          <a:xfrm rot="20224269" flipV="1">
            <a:off x="3876675" y="2473325"/>
            <a:ext cx="1979613" cy="1981200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7" name="Pie 66"/>
          <p:cNvSpPr/>
          <p:nvPr/>
        </p:nvSpPr>
        <p:spPr>
          <a:xfrm rot="20224269" flipV="1">
            <a:off x="4657725" y="2482850"/>
            <a:ext cx="1979613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3" name="Pie 72"/>
          <p:cNvSpPr/>
          <p:nvPr/>
        </p:nvSpPr>
        <p:spPr>
          <a:xfrm rot="20224269" flipV="1">
            <a:off x="5437188" y="2492375"/>
            <a:ext cx="1981200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9" name="Pie 78"/>
          <p:cNvSpPr/>
          <p:nvPr/>
        </p:nvSpPr>
        <p:spPr>
          <a:xfrm rot="20224269" flipV="1">
            <a:off x="6218238" y="2501900"/>
            <a:ext cx="1979612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0" name="Pie 69"/>
          <p:cNvSpPr/>
          <p:nvPr/>
        </p:nvSpPr>
        <p:spPr>
          <a:xfrm rot="1416210">
            <a:off x="5038725" y="3397250"/>
            <a:ext cx="1979613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4" name="Pie 63"/>
          <p:cNvSpPr/>
          <p:nvPr/>
        </p:nvSpPr>
        <p:spPr>
          <a:xfrm rot="1416210">
            <a:off x="4257675" y="3387725"/>
            <a:ext cx="1981200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8" y="231775"/>
            <a:ext cx="4592637" cy="47767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Area of a Circle: 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784225" y="2841625"/>
            <a:ext cx="1979613" cy="1981200"/>
          </a:xfrm>
          <a:prstGeom prst="ellipse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 rot="16200000" flipH="1">
            <a:off x="784226" y="3832225"/>
            <a:ext cx="1979612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7"/>
            <a:endCxn id="4" idx="3"/>
          </p:cNvCxnSpPr>
          <p:nvPr/>
        </p:nvCxnSpPr>
        <p:spPr>
          <a:xfrm rot="16200000" flipH="1" flipV="1">
            <a:off x="1074738" y="3132138"/>
            <a:ext cx="1400175" cy="140017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6"/>
            <a:endCxn id="4" idx="2"/>
          </p:cNvCxnSpPr>
          <p:nvPr/>
        </p:nvCxnSpPr>
        <p:spPr>
          <a:xfrm flipH="1">
            <a:off x="784225" y="3832225"/>
            <a:ext cx="1979613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4" idx="1"/>
          </p:cNvCxnSpPr>
          <p:nvPr/>
        </p:nvCxnSpPr>
        <p:spPr>
          <a:xfrm rot="16200000" flipV="1">
            <a:off x="1074738" y="3132138"/>
            <a:ext cx="1400175" cy="140017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e 33"/>
          <p:cNvSpPr/>
          <p:nvPr/>
        </p:nvSpPr>
        <p:spPr>
          <a:xfrm>
            <a:off x="787400" y="2827338"/>
            <a:ext cx="1979613" cy="1979612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5" name="Pie 34"/>
          <p:cNvSpPr/>
          <p:nvPr/>
        </p:nvSpPr>
        <p:spPr>
          <a:xfrm flipH="1">
            <a:off x="777875" y="2844800"/>
            <a:ext cx="1981200" cy="1979613"/>
          </a:xfrm>
          <a:prstGeom prst="pie">
            <a:avLst>
              <a:gd name="adj1" fmla="val 13449272"/>
              <a:gd name="adj2" fmla="val 16200000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6" name="Pie 35"/>
          <p:cNvSpPr/>
          <p:nvPr/>
        </p:nvSpPr>
        <p:spPr>
          <a:xfrm flipH="1">
            <a:off x="796925" y="2835275"/>
            <a:ext cx="1979613" cy="1981200"/>
          </a:xfrm>
          <a:prstGeom prst="pie">
            <a:avLst>
              <a:gd name="adj1" fmla="val 10768812"/>
              <a:gd name="adj2" fmla="val 13403299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-2700000">
            <a:off x="781050" y="2832100"/>
            <a:ext cx="1979613" cy="1979613"/>
          </a:xfrm>
          <a:prstGeom prst="pie">
            <a:avLst>
              <a:gd name="adj1" fmla="val 13449272"/>
              <a:gd name="adj2" fmla="val 16200000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flipV="1">
            <a:off x="792163" y="2859088"/>
            <a:ext cx="1979612" cy="1979612"/>
          </a:xfrm>
          <a:prstGeom prst="pie">
            <a:avLst>
              <a:gd name="adj1" fmla="val 13449272"/>
              <a:gd name="adj2" fmla="val 16200000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9" name="Pie 38"/>
          <p:cNvSpPr/>
          <p:nvPr/>
        </p:nvSpPr>
        <p:spPr>
          <a:xfrm flipH="1" flipV="1">
            <a:off x="796925" y="2862263"/>
            <a:ext cx="1979613" cy="1981200"/>
          </a:xfrm>
          <a:prstGeom prst="pie">
            <a:avLst>
              <a:gd name="adj1" fmla="val 13449272"/>
              <a:gd name="adj2" fmla="val 16200000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0" name="Pie 39"/>
          <p:cNvSpPr/>
          <p:nvPr/>
        </p:nvSpPr>
        <p:spPr>
          <a:xfrm flipH="1" flipV="1">
            <a:off x="787400" y="2867025"/>
            <a:ext cx="1979613" cy="1979613"/>
          </a:xfrm>
          <a:prstGeom prst="pie">
            <a:avLst>
              <a:gd name="adj1" fmla="val 10768812"/>
              <a:gd name="adj2" fmla="val 13403299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1" name="Pie 40"/>
          <p:cNvSpPr/>
          <p:nvPr/>
        </p:nvSpPr>
        <p:spPr>
          <a:xfrm rot="2700000" flipV="1">
            <a:off x="781050" y="2857500"/>
            <a:ext cx="1979613" cy="1979613"/>
          </a:xfrm>
          <a:prstGeom prst="pie">
            <a:avLst>
              <a:gd name="adj1" fmla="val 13449272"/>
              <a:gd name="adj2" fmla="val 16200000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57" name="Pie 56"/>
          <p:cNvSpPr/>
          <p:nvPr/>
        </p:nvSpPr>
        <p:spPr>
          <a:xfrm rot="1416210">
            <a:off x="3478213" y="3386138"/>
            <a:ext cx="1979612" cy="1979612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6" name="Pie 75"/>
          <p:cNvSpPr/>
          <p:nvPr/>
        </p:nvSpPr>
        <p:spPr>
          <a:xfrm rot="1416210">
            <a:off x="5819775" y="3406775"/>
            <a:ext cx="1979613" cy="1979613"/>
          </a:xfrm>
          <a:prstGeom prst="pie">
            <a:avLst>
              <a:gd name="adj1" fmla="val 13449272"/>
              <a:gd name="adj2" fmla="val 16172614"/>
            </a:avLst>
          </a:prstGeom>
          <a:solidFill>
            <a:srgbClr val="0070C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3876675" y="2489200"/>
            <a:ext cx="4322763" cy="2000250"/>
            <a:chOff x="3522649" y="3257158"/>
            <a:chExt cx="4321587" cy="1999895"/>
          </a:xfrm>
        </p:grpSpPr>
        <p:sp>
          <p:nvSpPr>
            <p:cNvPr id="60" name="Arc 59"/>
            <p:cNvSpPr/>
            <p:nvPr/>
          </p:nvSpPr>
          <p:spPr>
            <a:xfrm rot="20224269" flipV="1">
              <a:off x="3522649" y="3257158"/>
              <a:ext cx="1980661" cy="1979262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6" name="Arc 65"/>
            <p:cNvSpPr/>
            <p:nvPr/>
          </p:nvSpPr>
          <p:spPr>
            <a:xfrm rot="20224269" flipV="1">
              <a:off x="4303487" y="3266681"/>
              <a:ext cx="1979074" cy="1979262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2" name="Arc 71"/>
            <p:cNvSpPr/>
            <p:nvPr/>
          </p:nvSpPr>
          <p:spPr>
            <a:xfrm rot="20224269" flipV="1">
              <a:off x="5084324" y="3268269"/>
              <a:ext cx="1979074" cy="1979261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8" name="Arc 77"/>
            <p:cNvSpPr/>
            <p:nvPr/>
          </p:nvSpPr>
          <p:spPr>
            <a:xfrm rot="20224269" flipV="1">
              <a:off x="5863575" y="3277792"/>
              <a:ext cx="1980661" cy="1979261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470275" y="3371850"/>
            <a:ext cx="4321175" cy="2006600"/>
            <a:chOff x="3123800" y="3988034"/>
            <a:chExt cx="4321587" cy="2007846"/>
          </a:xfrm>
        </p:grpSpPr>
        <p:sp>
          <p:nvSpPr>
            <p:cNvPr id="55" name="Arc 54"/>
            <p:cNvSpPr/>
            <p:nvPr/>
          </p:nvSpPr>
          <p:spPr>
            <a:xfrm rot="1416210">
              <a:off x="3123800" y="3988034"/>
              <a:ext cx="1979802" cy="1979253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3" name="Arc 62"/>
            <p:cNvSpPr/>
            <p:nvPr/>
          </p:nvSpPr>
          <p:spPr>
            <a:xfrm rot="1416210">
              <a:off x="3904924" y="3997565"/>
              <a:ext cx="1979802" cy="1979253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9" name="Arc 68"/>
            <p:cNvSpPr/>
            <p:nvPr/>
          </p:nvSpPr>
          <p:spPr>
            <a:xfrm rot="1416210">
              <a:off x="4684462" y="4007096"/>
              <a:ext cx="1979801" cy="1979253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5" name="Arc 74"/>
            <p:cNvSpPr/>
            <p:nvPr/>
          </p:nvSpPr>
          <p:spPr>
            <a:xfrm rot="1416210">
              <a:off x="5465586" y="4016627"/>
              <a:ext cx="1979801" cy="1979253"/>
            </a:xfrm>
            <a:prstGeom prst="arc">
              <a:avLst>
                <a:gd name="adj1" fmla="val 13413701"/>
                <a:gd name="adj2" fmla="val 16248314"/>
              </a:avLst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273050" y="819150"/>
            <a:ext cx="6292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Century Schoolbook" pitchFamily="18" charset="0"/>
              </a:rPr>
              <a:t>To find the area of a circle, cut it into 8 equal pieces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61938" y="1230313"/>
            <a:ext cx="5961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Century Schoolbook" pitchFamily="18" charset="0"/>
              </a:rPr>
              <a:t>Put the pieces together to create a parallelogram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90513" y="1751013"/>
            <a:ext cx="617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Century Schoolbook" pitchFamily="18" charset="0"/>
              </a:rPr>
              <a:t>The length of the top is equal to half the perimeter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4713288" y="2922588"/>
          <a:ext cx="20955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Equation" r:id="rId4" imgW="977900" imgH="228600" progId="Equation.DSMT4">
                  <p:embed/>
                </p:oleObj>
              </mc:Choice>
              <mc:Fallback>
                <p:oleObj name="Equation" r:id="rId4" imgW="977900" imgH="22860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2922588"/>
                        <a:ext cx="20955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3"/>
          <p:cNvGraphicFramePr>
            <a:graphicFrameLocks noChangeAspect="1"/>
          </p:cNvGraphicFramePr>
          <p:nvPr/>
        </p:nvGraphicFramePr>
        <p:xfrm>
          <a:off x="4921250" y="4440238"/>
          <a:ext cx="20955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6" imgW="977900" imgH="228600" progId="Equation.DSMT4">
                  <p:embed/>
                </p:oleObj>
              </mc:Choice>
              <mc:Fallback>
                <p:oleObj name="Equation" r:id="rId6" imgW="977900" imgH="228600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0" y="4440238"/>
                        <a:ext cx="20955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293688" y="2286000"/>
            <a:ext cx="5484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Century Schoolbook" pitchFamily="18" charset="0"/>
              </a:rPr>
              <a:t>The height is equal to the radius of the circle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 rot="5400000">
            <a:off x="5513388" y="3889375"/>
            <a:ext cx="1023938" cy="14287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Object 3"/>
          <p:cNvGraphicFramePr>
            <a:graphicFrameLocks noChangeAspect="1"/>
          </p:cNvGraphicFramePr>
          <p:nvPr/>
        </p:nvGraphicFramePr>
        <p:xfrm>
          <a:off x="5818188" y="3716338"/>
          <a:ext cx="246062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Equation" r:id="rId7" imgW="114102" imgH="126780" progId="Equation.DSMT4">
                  <p:embed/>
                </p:oleObj>
              </mc:Choice>
              <mc:Fallback>
                <p:oleObj name="Equation" r:id="rId7" imgW="114102" imgH="126780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188" y="3716338"/>
                        <a:ext cx="246062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3479800" y="2476500"/>
            <a:ext cx="4721225" cy="2911475"/>
            <a:chOff x="3166079" y="2803766"/>
            <a:chExt cx="4720522" cy="2912294"/>
          </a:xfrm>
        </p:grpSpPr>
        <p:sp>
          <p:nvSpPr>
            <p:cNvPr id="92" name="Pie 91"/>
            <p:cNvSpPr/>
            <p:nvPr/>
          </p:nvSpPr>
          <p:spPr>
            <a:xfrm rot="20224269" flipV="1">
              <a:off x="3564483" y="2803766"/>
              <a:ext cx="1980905" cy="1980170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3" name="Pie 92"/>
            <p:cNvSpPr/>
            <p:nvPr/>
          </p:nvSpPr>
          <p:spPr>
            <a:xfrm rot="20224269" flipV="1">
              <a:off x="4345416" y="2813294"/>
              <a:ext cx="1980905" cy="1980170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4" name="Pie 93"/>
            <p:cNvSpPr/>
            <p:nvPr/>
          </p:nvSpPr>
          <p:spPr>
            <a:xfrm rot="20224269" flipV="1">
              <a:off x="5126350" y="2822821"/>
              <a:ext cx="1979317" cy="1980170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5" name="Pie 94"/>
            <p:cNvSpPr/>
            <p:nvPr/>
          </p:nvSpPr>
          <p:spPr>
            <a:xfrm rot="20224269" flipV="1">
              <a:off x="5907284" y="2832349"/>
              <a:ext cx="1979317" cy="1978581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6" name="Pie 95"/>
            <p:cNvSpPr/>
            <p:nvPr/>
          </p:nvSpPr>
          <p:spPr>
            <a:xfrm rot="1416210">
              <a:off x="4726360" y="3726363"/>
              <a:ext cx="1980905" cy="1980169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7" name="Pie 96"/>
            <p:cNvSpPr/>
            <p:nvPr/>
          </p:nvSpPr>
          <p:spPr>
            <a:xfrm rot="1416210">
              <a:off x="3947013" y="3716836"/>
              <a:ext cx="1979318" cy="1980169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8" name="Pie 97"/>
            <p:cNvSpPr/>
            <p:nvPr/>
          </p:nvSpPr>
          <p:spPr>
            <a:xfrm rot="1416210">
              <a:off x="3166079" y="3716836"/>
              <a:ext cx="1979318" cy="1978581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9" name="Pie 98"/>
            <p:cNvSpPr/>
            <p:nvPr/>
          </p:nvSpPr>
          <p:spPr>
            <a:xfrm rot="1416210">
              <a:off x="5507293" y="3735891"/>
              <a:ext cx="1980905" cy="1980169"/>
            </a:xfrm>
            <a:prstGeom prst="pie">
              <a:avLst>
                <a:gd name="adj1" fmla="val 13449272"/>
                <a:gd name="adj2" fmla="val 16172614"/>
              </a:avLst>
            </a:prstGeom>
            <a:solidFill>
              <a:srgbClr val="0070C0">
                <a:alpha val="6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sp>
        <p:nvSpPr>
          <p:cNvPr id="101" name="Parallelogram 100"/>
          <p:cNvSpPr/>
          <p:nvPr/>
        </p:nvSpPr>
        <p:spPr>
          <a:xfrm flipH="1">
            <a:off x="4094163" y="5064125"/>
            <a:ext cx="3508375" cy="1022350"/>
          </a:xfrm>
          <a:prstGeom prst="parallelogram">
            <a:avLst>
              <a:gd name="adj" fmla="val 29348"/>
            </a:avLst>
          </a:prstGeom>
          <a:solidFill>
            <a:srgbClr val="0070C0">
              <a:alpha val="7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2" name="Straight Arrow Connector 101"/>
          <p:cNvCxnSpPr/>
          <p:nvPr/>
        </p:nvCxnSpPr>
        <p:spPr>
          <a:xfrm rot="5400000">
            <a:off x="5665788" y="5570538"/>
            <a:ext cx="1023937" cy="14287"/>
          </a:xfrm>
          <a:prstGeom prst="straightConnector1">
            <a:avLst/>
          </a:prstGeom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Object 3"/>
          <p:cNvGraphicFramePr>
            <a:graphicFrameLocks noChangeAspect="1"/>
          </p:cNvGraphicFramePr>
          <p:nvPr/>
        </p:nvGraphicFramePr>
        <p:xfrm>
          <a:off x="5970588" y="5397500"/>
          <a:ext cx="2460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Equation" r:id="rId9" imgW="114102" imgH="126780" progId="Equation.DSMT4">
                  <p:embed/>
                </p:oleObj>
              </mc:Choice>
              <mc:Fallback>
                <p:oleObj name="Equation" r:id="rId9" imgW="114102" imgH="126780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5397500"/>
                        <a:ext cx="246062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3"/>
          <p:cNvGraphicFramePr>
            <a:graphicFrameLocks noChangeAspect="1"/>
          </p:cNvGraphicFramePr>
          <p:nvPr/>
        </p:nvGraphicFramePr>
        <p:xfrm>
          <a:off x="5535613" y="6070600"/>
          <a:ext cx="10604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Equation" r:id="rId10" imgW="494870" imgH="253780" progId="Equation.DSMT4">
                  <p:embed/>
                </p:oleObj>
              </mc:Choice>
              <mc:Fallback>
                <p:oleObj name="Equation" r:id="rId10" imgW="494870" imgH="253780" progId="Equation.DSMT4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13" y="6070600"/>
                        <a:ext cx="10604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3"/>
          <p:cNvGraphicFramePr>
            <a:graphicFrameLocks noChangeAspect="1"/>
          </p:cNvGraphicFramePr>
          <p:nvPr/>
        </p:nvGraphicFramePr>
        <p:xfrm>
          <a:off x="733425" y="4997450"/>
          <a:ext cx="20129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12" imgW="939392" imgH="253890" progId="Equation.DSMT4">
                  <p:embed/>
                </p:oleObj>
              </mc:Choice>
              <mc:Fallback>
                <p:oleObj name="Equation" r:id="rId12" imgW="939392" imgH="253890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4997450"/>
                        <a:ext cx="20129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3"/>
          <p:cNvGraphicFramePr>
            <a:graphicFrameLocks noChangeAspect="1"/>
          </p:cNvGraphicFramePr>
          <p:nvPr/>
        </p:nvGraphicFramePr>
        <p:xfrm>
          <a:off x="733425" y="5548313"/>
          <a:ext cx="11160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Equation" r:id="rId14" imgW="520474" imgH="203112" progId="Equation.DSMT4">
                  <p:embed/>
                </p:oleObj>
              </mc:Choice>
              <mc:Fallback>
                <p:oleObj name="Equation" r:id="rId14" imgW="520474" imgH="203112" progId="Equation.DSMT4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5548313"/>
                        <a:ext cx="1116013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7" name="Straight Connector 106"/>
          <p:cNvCxnSpPr/>
          <p:nvPr/>
        </p:nvCxnSpPr>
        <p:spPr>
          <a:xfrm flipV="1">
            <a:off x="1254125" y="5159375"/>
            <a:ext cx="315913" cy="2460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597025" y="5119688"/>
            <a:ext cx="315913" cy="2460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5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05273E-6 L 0.31337 0.0670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60" y="335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6772E-6 L 0.33941 -0.0499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62" y="-249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8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00648E-6 L 0.35694 0.074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47" y="3723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9.3432E-7 L 0.39409 -0.05758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5" y="-2891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1258E-6 L 0.50399 0.0746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3723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020000">
                                      <p:cBhvr>
                                        <p:cTn id="12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86772E-6 L 0.56858 0.00115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20" y="46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1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10546E-7 L 0.49739 0.05111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61" y="2544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14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73636E-6 L 0.49497 -0.03561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40" y="-1781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020000">
                                      <p:cBhvr>
                                        <p:cTn id="15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86772E-7 L -0.00156 0.24746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23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7" grpId="0" animBg="1"/>
      <p:bldP spid="73" grpId="0" animBg="1"/>
      <p:bldP spid="79" grpId="0" animBg="1"/>
      <p:bldP spid="70" grpId="0" animBg="1"/>
      <p:bldP spid="64" grpId="0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57" grpId="0" animBg="1"/>
      <p:bldP spid="76" grpId="0" animBg="1"/>
      <p:bldP spid="82" grpId="0"/>
      <p:bldP spid="83" grpId="0"/>
      <p:bldP spid="84" grpId="0"/>
      <p:bldP spid="87" grpId="0"/>
      <p:bldP spid="10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pc14"/>
  <p:tag name="ISPRING_RESOURCE_PATHS_HASH" val="f5dd3b5eab04799935286d652a75b776e2b83c"/>
  <p:tag name="ISPRING_SCORM_PASSING_SCORE" val="100.0000000000"/>
  <p:tag name="ISPRING_RESOURCE_PATHS_HASH_2" val="88a19ee59dc6629e033e689c01f1155b48ccd60"/>
  <p:tag name="ISPRING_ULTRA_SCORM_COURSE_ID" val="B5994350-E1DE-4D1B-A859-E8C801E60440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1.4 Areas of Composite Solids"/>
  <p:tag name="ISPRING_RESOURCE_PATHS_HASH_PRESENTER" val="d6ee6f3bd9ee3e69b21a6c234415c87582d5173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1238</TotalTime>
  <Words>371</Words>
  <Application>Microsoft Office PowerPoint</Application>
  <PresentationFormat>On-screen Show (4:3)</PresentationFormat>
  <Paragraphs>59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1.4  Surface Areas of Other composite Solids</vt:lpstr>
      <vt:lpstr>Review: Areas of Triangles and Circles</vt:lpstr>
      <vt:lpstr>Surface Area of Cylinders &amp; Triangular Prisms</vt:lpstr>
      <vt:lpstr>Practice Find the Surface of the following Solids: </vt:lpstr>
      <vt:lpstr>Surface Areas of Composite Solids</vt:lpstr>
      <vt:lpstr>Ex: Find the surface area of the given solid</vt:lpstr>
      <vt:lpstr>Practice: Find the surface area of the solid</vt:lpstr>
      <vt:lpstr>Homework:</vt:lpstr>
      <vt:lpstr>Area of a Circle: </vt:lpstr>
      <vt:lpstr>Surface Areas &amp; Volumes of Cubes and Rectangular Prisms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1.4 Areas of Composite Solids</dc:title>
  <dc:creator>Danny Young</dc:creator>
  <cp:lastModifiedBy>Danny Young</cp:lastModifiedBy>
  <cp:revision>96</cp:revision>
  <dcterms:created xsi:type="dcterms:W3CDTF">2011-05-23T02:15:39Z</dcterms:created>
  <dcterms:modified xsi:type="dcterms:W3CDTF">2015-03-12T22:03:40Z</dcterms:modified>
</cp:coreProperties>
</file>